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 id="2147483694" r:id="rId5"/>
  </p:sldMasterIdLst>
  <p:notesMasterIdLst>
    <p:notesMasterId r:id="rId29"/>
  </p:notesMasterIdLst>
  <p:sldIdLst>
    <p:sldId id="272" r:id="rId6"/>
    <p:sldId id="262" r:id="rId7"/>
    <p:sldId id="287" r:id="rId8"/>
    <p:sldId id="286" r:id="rId9"/>
    <p:sldId id="493" r:id="rId10"/>
    <p:sldId id="292" r:id="rId11"/>
    <p:sldId id="459" r:id="rId12"/>
    <p:sldId id="456" r:id="rId13"/>
    <p:sldId id="496" r:id="rId14"/>
    <p:sldId id="497" r:id="rId15"/>
    <p:sldId id="498" r:id="rId16"/>
    <p:sldId id="499" r:id="rId17"/>
    <p:sldId id="495" r:id="rId18"/>
    <p:sldId id="501" r:id="rId19"/>
    <p:sldId id="485" r:id="rId20"/>
    <p:sldId id="460" r:id="rId21"/>
    <p:sldId id="290" r:id="rId22"/>
    <p:sldId id="285" r:id="rId23"/>
    <p:sldId id="291" r:id="rId24"/>
    <p:sldId id="487" r:id="rId25"/>
    <p:sldId id="500" r:id="rId26"/>
    <p:sldId id="293" r:id="rId27"/>
    <p:sldId id="277" r:id="rId28"/>
  </p:sldIdLst>
  <p:sldSz cx="18288000" cy="10287000"/>
  <p:notesSz cx="6858000" cy="9144000"/>
  <p:embeddedFontLst>
    <p:embeddedFont>
      <p:font typeface="Aileron" panose="020B0604020202020204" charset="0"/>
      <p:regular r:id="rId30"/>
    </p:embeddedFont>
    <p:embeddedFont>
      <p:font typeface="Open Sans" panose="020B060603050402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57D3216-04E0-874F-469E-CEB225636D1C}" name="Nicole Minton" initials="NM" userId="S::Nicole.Minton@lochgroup.com::6b85ea29-36df-474b-8e28-2ed1057dc4e6" providerId="AD"/>
  <p188:author id="{5093BDAC-1648-6153-092B-5F3926017E1E}" name="Trevor Wieseke" initials="TW" userId="S::TWieseke@lochgroup.com::b08fad34-610f-4784-90f0-677b0abdc17e" providerId="AD"/>
  <p188:author id="{2D7D13EC-FBCB-5BFB-CE3B-AAE368F76782}" name="Sam Smith" initials="SS" userId="S::Sam.Smith@lochgroup.com::145b85bc-37e5-489d-82cd-b2476dde2ce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3184"/>
    <a:srgbClr val="FFED00"/>
    <a:srgbClr val="6682A6"/>
    <a:srgbClr val="2A4089"/>
  </p:clrMru>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17" dt="2026-09-23T12:14:53.586"/>
    <p1510:client id="{2801377F-7E45-4E98-84F8-A72A22A08313}" v="113" dt="2026-09-21T16:57:52.41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894" y="84"/>
      </p:cViewPr>
      <p:guideLst>
        <p:guide orient="horz" pos="2160"/>
        <p:guide pos="2880"/>
      </p:guideLst>
    </p:cSldViewPr>
  </p:slideViewPr>
  <p:notesTextViewPr>
    <p:cViewPr>
      <p:scale>
        <a:sx n="1" d="1"/>
        <a:sy n="1" d="1"/>
      </p:scale>
      <p:origin x="0" y="0"/>
    </p:cViewPr>
  </p:notesTextViewPr>
  <p:notesViewPr>
    <p:cSldViewPr snapToGrid="0">
      <p:cViewPr varScale="1">
        <p:scale>
          <a:sx n="82" d="100"/>
          <a:sy n="82" d="100"/>
        </p:scale>
        <p:origin x="3954"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microsoft.com/office/2015/10/relationships/revisionInfo" Target="revisionInfo.xml"/><Relationship Id="rId21" Type="http://schemas.openxmlformats.org/officeDocument/2006/relationships/slide" Target="slides/slide16.xml"/><Relationship Id="rId34" Type="http://schemas.openxmlformats.org/officeDocument/2006/relationships/font" Target="fonts/font5.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font" Target="fonts/font4.fntdata"/><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font" Target="fonts/font3.fntdata"/><Relationship Id="rId37" Type="http://schemas.openxmlformats.org/officeDocument/2006/relationships/theme" Target="theme/theme1.xml"/><Relationship Id="rId40"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2.fnt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font" Target="fonts/font1.fntdata"/><Relationship Id="rId35" Type="http://schemas.openxmlformats.org/officeDocument/2006/relationships/presProps" Target="presProps.xml"/><Relationship Id="rId8" Type="http://schemas.openxmlformats.org/officeDocument/2006/relationships/slide" Target="slides/slide3.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9EE3614-50CB-476D-B986-63B0C801EFB4}" type="doc">
      <dgm:prSet loTypeId="urn:microsoft.com/office/officeart/2005/8/layout/vList3" loCatId="list" qsTypeId="urn:microsoft.com/office/officeart/2005/8/quickstyle/simple3#2" qsCatId="simple" csTypeId="urn:microsoft.com/office/officeart/2005/8/colors/accent1_2#1" csCatId="accent1" phldr="1"/>
      <dgm:spPr/>
      <dgm:t>
        <a:bodyPr/>
        <a:lstStyle/>
        <a:p>
          <a:endParaRPr lang="en-US"/>
        </a:p>
      </dgm:t>
    </dgm:pt>
    <dgm:pt modelId="{68A9A9B4-78D6-4308-AC67-B517481EE34A}">
      <dgm:prSet phldrT="[Text]"/>
      <dgm:spPr/>
      <dgm:t>
        <a:bodyPr/>
        <a:lstStyle/>
        <a:p>
          <a:r>
            <a:rPr lang="en-US"/>
            <a:t>No Build</a:t>
          </a:r>
        </a:p>
      </dgm:t>
    </dgm:pt>
    <dgm:pt modelId="{4933C657-46E3-424C-B7CE-7952C1E0C160}" type="parTrans" cxnId="{5973F45B-E39C-43C1-A045-53DC34096A90}">
      <dgm:prSet/>
      <dgm:spPr/>
      <dgm:t>
        <a:bodyPr/>
        <a:lstStyle/>
        <a:p>
          <a:endParaRPr lang="en-US"/>
        </a:p>
      </dgm:t>
    </dgm:pt>
    <dgm:pt modelId="{74883497-B750-4407-B1BD-63BB55119057}" type="sibTrans" cxnId="{5973F45B-E39C-43C1-A045-53DC34096A90}">
      <dgm:prSet/>
      <dgm:spPr/>
      <dgm:t>
        <a:bodyPr/>
        <a:lstStyle/>
        <a:p>
          <a:endParaRPr lang="en-US"/>
        </a:p>
      </dgm:t>
    </dgm:pt>
    <dgm:pt modelId="{5B6117C7-FE69-4E8F-97E4-4E66B0117F5C}">
      <dgm:prSet phldrT="[Text]"/>
      <dgm:spPr/>
      <dgm:t>
        <a:bodyPr/>
        <a:lstStyle/>
        <a:p>
          <a:r>
            <a:rPr lang="en-US"/>
            <a:t>Traffic Signal</a:t>
          </a:r>
        </a:p>
      </dgm:t>
    </dgm:pt>
    <dgm:pt modelId="{749F1832-F113-48E4-B0EB-F79431477D25}" type="parTrans" cxnId="{5E4ED343-99DA-42F7-AA52-341243AAEF73}">
      <dgm:prSet/>
      <dgm:spPr/>
      <dgm:t>
        <a:bodyPr/>
        <a:lstStyle/>
        <a:p>
          <a:endParaRPr lang="en-US"/>
        </a:p>
      </dgm:t>
    </dgm:pt>
    <dgm:pt modelId="{DEA057FE-B3DA-436E-AEB1-F9AF1A2AC402}" type="sibTrans" cxnId="{5E4ED343-99DA-42F7-AA52-341243AAEF73}">
      <dgm:prSet/>
      <dgm:spPr/>
      <dgm:t>
        <a:bodyPr/>
        <a:lstStyle/>
        <a:p>
          <a:endParaRPr lang="en-US"/>
        </a:p>
      </dgm:t>
    </dgm:pt>
    <dgm:pt modelId="{1EB20467-9215-47BD-BD43-59085CE33E11}">
      <dgm:prSet phldrT="[Text]"/>
      <dgm:spPr/>
      <dgm:t>
        <a:bodyPr/>
        <a:lstStyle/>
        <a:p>
          <a:r>
            <a:rPr lang="en-US"/>
            <a:t>Roundabout</a:t>
          </a:r>
        </a:p>
      </dgm:t>
    </dgm:pt>
    <dgm:pt modelId="{36ABFDDB-CDCD-4E03-89E3-26638A619AB8}" type="parTrans" cxnId="{C03981B7-CBCF-460B-BA99-F2FC0F3CAEB2}">
      <dgm:prSet/>
      <dgm:spPr/>
      <dgm:t>
        <a:bodyPr/>
        <a:lstStyle/>
        <a:p>
          <a:endParaRPr lang="en-US"/>
        </a:p>
      </dgm:t>
    </dgm:pt>
    <dgm:pt modelId="{D4E0A832-1CA4-45B5-A6E4-CB8A0A84F9BD}" type="sibTrans" cxnId="{C03981B7-CBCF-460B-BA99-F2FC0F3CAEB2}">
      <dgm:prSet/>
      <dgm:spPr/>
      <dgm:t>
        <a:bodyPr/>
        <a:lstStyle/>
        <a:p>
          <a:endParaRPr lang="en-US"/>
        </a:p>
      </dgm:t>
    </dgm:pt>
    <dgm:pt modelId="{74643CFC-A984-4970-A63C-6303EEC04BE0}" type="pres">
      <dgm:prSet presAssocID="{29EE3614-50CB-476D-B986-63B0C801EFB4}" presName="linearFlow" presStyleCnt="0">
        <dgm:presLayoutVars>
          <dgm:dir/>
          <dgm:resizeHandles val="exact"/>
        </dgm:presLayoutVars>
      </dgm:prSet>
      <dgm:spPr/>
    </dgm:pt>
    <dgm:pt modelId="{F44AAE10-D75F-4B48-96B6-09B6DDA6C270}" type="pres">
      <dgm:prSet presAssocID="{68A9A9B4-78D6-4308-AC67-B517481EE34A}" presName="composite" presStyleCnt="0"/>
      <dgm:spPr/>
    </dgm:pt>
    <dgm:pt modelId="{E8BEEA9E-E96D-4076-A597-073BF6078C67}" type="pres">
      <dgm:prSet presAssocID="{68A9A9B4-78D6-4308-AC67-B517481EE34A}" presName="imgShp" presStyleLbl="fgImgPlace1" presStyleIdx="0" presStyleCnt="3" custLinFactNeighborX="4101" custLinFactNeighborY="14371"/>
      <dgm:spPr/>
    </dgm:pt>
    <dgm:pt modelId="{EFC7E164-4043-4FD2-9155-19AAE57FFD91}" type="pres">
      <dgm:prSet presAssocID="{68A9A9B4-78D6-4308-AC67-B517481EE34A}" presName="txShp" presStyleLbl="node1" presStyleIdx="0" presStyleCnt="3" custLinFactNeighborX="-10" custLinFactNeighborY="7127">
        <dgm:presLayoutVars>
          <dgm:bulletEnabled val="1"/>
        </dgm:presLayoutVars>
      </dgm:prSet>
      <dgm:spPr/>
    </dgm:pt>
    <dgm:pt modelId="{82D65190-1E64-4EB5-950F-120242DA2BD4}" type="pres">
      <dgm:prSet presAssocID="{74883497-B750-4407-B1BD-63BB55119057}" presName="spacing" presStyleCnt="0"/>
      <dgm:spPr/>
    </dgm:pt>
    <dgm:pt modelId="{8C79D897-7EAE-4BA9-9D2F-90E7402826AA}" type="pres">
      <dgm:prSet presAssocID="{5B6117C7-FE69-4E8F-97E4-4E66B0117F5C}" presName="composite" presStyleCnt="0"/>
      <dgm:spPr/>
    </dgm:pt>
    <dgm:pt modelId="{132150E7-9C2E-451F-819F-5E9CEC65E29E}" type="pres">
      <dgm:prSet presAssocID="{5B6117C7-FE69-4E8F-97E4-4E66B0117F5C}" presName="imgShp" presStyleLbl="fgImgPlace1" presStyleIdx="1" presStyleCnt="3" custLinFactNeighborX="-2546" custLinFactNeighborY="15"/>
      <dgm:spPr/>
    </dgm:pt>
    <dgm:pt modelId="{E595DE87-054E-4254-9558-581A56AFA419}" type="pres">
      <dgm:prSet presAssocID="{5B6117C7-FE69-4E8F-97E4-4E66B0117F5C}" presName="txShp" presStyleLbl="node1" presStyleIdx="1" presStyleCnt="3">
        <dgm:presLayoutVars>
          <dgm:bulletEnabled val="1"/>
        </dgm:presLayoutVars>
      </dgm:prSet>
      <dgm:spPr/>
    </dgm:pt>
    <dgm:pt modelId="{3933382B-0F70-48B0-A01F-29C874EAD191}" type="pres">
      <dgm:prSet presAssocID="{DEA057FE-B3DA-436E-AEB1-F9AF1A2AC402}" presName="spacing" presStyleCnt="0"/>
      <dgm:spPr/>
    </dgm:pt>
    <dgm:pt modelId="{384D647C-F20C-46A9-9AF8-365E65AAC0AD}" type="pres">
      <dgm:prSet presAssocID="{1EB20467-9215-47BD-BD43-59085CE33E11}" presName="composite" presStyleCnt="0"/>
      <dgm:spPr/>
    </dgm:pt>
    <dgm:pt modelId="{79F9D4FD-94BD-4EA9-98CE-2D6049B43392}" type="pres">
      <dgm:prSet presAssocID="{1EB20467-9215-47BD-BD43-59085CE33E11}" presName="imgShp" presStyleLbl="fgImgPlace1" presStyleIdx="2" presStyleCnt="3" custLinFactNeighborX="6953" custLinFactNeighborY="125"/>
      <dgm:spPr/>
    </dgm:pt>
    <dgm:pt modelId="{34F7BCCC-16B5-4249-89F8-1976C657EEEC}" type="pres">
      <dgm:prSet presAssocID="{1EB20467-9215-47BD-BD43-59085CE33E11}" presName="txShp" presStyleLbl="node1" presStyleIdx="2" presStyleCnt="3">
        <dgm:presLayoutVars>
          <dgm:bulletEnabled val="1"/>
        </dgm:presLayoutVars>
      </dgm:prSet>
      <dgm:spPr/>
    </dgm:pt>
  </dgm:ptLst>
  <dgm:cxnLst>
    <dgm:cxn modelId="{5973F45B-E39C-43C1-A045-53DC34096A90}" srcId="{29EE3614-50CB-476D-B986-63B0C801EFB4}" destId="{68A9A9B4-78D6-4308-AC67-B517481EE34A}" srcOrd="0" destOrd="0" parTransId="{4933C657-46E3-424C-B7CE-7952C1E0C160}" sibTransId="{74883497-B750-4407-B1BD-63BB55119057}"/>
    <dgm:cxn modelId="{5E4ED343-99DA-42F7-AA52-341243AAEF73}" srcId="{29EE3614-50CB-476D-B986-63B0C801EFB4}" destId="{5B6117C7-FE69-4E8F-97E4-4E66B0117F5C}" srcOrd="1" destOrd="0" parTransId="{749F1832-F113-48E4-B0EB-F79431477D25}" sibTransId="{DEA057FE-B3DA-436E-AEB1-F9AF1A2AC402}"/>
    <dgm:cxn modelId="{24544C4F-15A7-4D2C-8B70-1D776E4EDDFA}" type="presOf" srcId="{68A9A9B4-78D6-4308-AC67-B517481EE34A}" destId="{EFC7E164-4043-4FD2-9155-19AAE57FFD91}" srcOrd="0" destOrd="0" presId="urn:microsoft.com/office/officeart/2005/8/layout/vList3"/>
    <dgm:cxn modelId="{A8635579-88A0-4869-9033-54505DD29688}" type="presOf" srcId="{29EE3614-50CB-476D-B986-63B0C801EFB4}" destId="{74643CFC-A984-4970-A63C-6303EEC04BE0}" srcOrd="0" destOrd="0" presId="urn:microsoft.com/office/officeart/2005/8/layout/vList3"/>
    <dgm:cxn modelId="{474F6A9B-E3DB-4071-8B81-46802E97A55A}" type="presOf" srcId="{5B6117C7-FE69-4E8F-97E4-4E66B0117F5C}" destId="{E595DE87-054E-4254-9558-581A56AFA419}" srcOrd="0" destOrd="0" presId="urn:microsoft.com/office/officeart/2005/8/layout/vList3"/>
    <dgm:cxn modelId="{C03981B7-CBCF-460B-BA99-F2FC0F3CAEB2}" srcId="{29EE3614-50CB-476D-B986-63B0C801EFB4}" destId="{1EB20467-9215-47BD-BD43-59085CE33E11}" srcOrd="2" destOrd="0" parTransId="{36ABFDDB-CDCD-4E03-89E3-26638A619AB8}" sibTransId="{D4E0A832-1CA4-45B5-A6E4-CB8A0A84F9BD}"/>
    <dgm:cxn modelId="{7E6ED5C1-B76F-4FEF-87DE-836DBE455A5A}" type="presOf" srcId="{1EB20467-9215-47BD-BD43-59085CE33E11}" destId="{34F7BCCC-16B5-4249-89F8-1976C657EEEC}" srcOrd="0" destOrd="0" presId="urn:microsoft.com/office/officeart/2005/8/layout/vList3"/>
    <dgm:cxn modelId="{FF559A48-2CAC-4791-A37A-DA9DA88C6D4E}" type="presParOf" srcId="{74643CFC-A984-4970-A63C-6303EEC04BE0}" destId="{F44AAE10-D75F-4B48-96B6-09B6DDA6C270}" srcOrd="0" destOrd="0" presId="urn:microsoft.com/office/officeart/2005/8/layout/vList3"/>
    <dgm:cxn modelId="{6132805F-4A07-4C0C-8D7E-EB08AEB91A75}" type="presParOf" srcId="{F44AAE10-D75F-4B48-96B6-09B6DDA6C270}" destId="{E8BEEA9E-E96D-4076-A597-073BF6078C67}" srcOrd="0" destOrd="0" presId="urn:microsoft.com/office/officeart/2005/8/layout/vList3"/>
    <dgm:cxn modelId="{29AEA15F-540F-46C2-AE9F-159A73F12975}" type="presParOf" srcId="{F44AAE10-D75F-4B48-96B6-09B6DDA6C270}" destId="{EFC7E164-4043-4FD2-9155-19AAE57FFD91}" srcOrd="1" destOrd="0" presId="urn:microsoft.com/office/officeart/2005/8/layout/vList3"/>
    <dgm:cxn modelId="{BC7E0BB2-FD63-4EEB-A147-3AE1F427D9FA}" type="presParOf" srcId="{74643CFC-A984-4970-A63C-6303EEC04BE0}" destId="{82D65190-1E64-4EB5-950F-120242DA2BD4}" srcOrd="1" destOrd="0" presId="urn:microsoft.com/office/officeart/2005/8/layout/vList3"/>
    <dgm:cxn modelId="{9AA26C01-F145-40EE-8193-BB98084CEE38}" type="presParOf" srcId="{74643CFC-A984-4970-A63C-6303EEC04BE0}" destId="{8C79D897-7EAE-4BA9-9D2F-90E7402826AA}" srcOrd="2" destOrd="0" presId="urn:microsoft.com/office/officeart/2005/8/layout/vList3"/>
    <dgm:cxn modelId="{89A772BD-7FFD-454F-BD33-1C9CBC10B2F5}" type="presParOf" srcId="{8C79D897-7EAE-4BA9-9D2F-90E7402826AA}" destId="{132150E7-9C2E-451F-819F-5E9CEC65E29E}" srcOrd="0" destOrd="0" presId="urn:microsoft.com/office/officeart/2005/8/layout/vList3"/>
    <dgm:cxn modelId="{34C00F18-5523-48A4-888C-DAC524C0D9BA}" type="presParOf" srcId="{8C79D897-7EAE-4BA9-9D2F-90E7402826AA}" destId="{E595DE87-054E-4254-9558-581A56AFA419}" srcOrd="1" destOrd="0" presId="urn:microsoft.com/office/officeart/2005/8/layout/vList3"/>
    <dgm:cxn modelId="{79956C26-2C29-4EDA-8E03-02AE4DA6D0E8}" type="presParOf" srcId="{74643CFC-A984-4970-A63C-6303EEC04BE0}" destId="{3933382B-0F70-48B0-A01F-29C874EAD191}" srcOrd="3" destOrd="0" presId="urn:microsoft.com/office/officeart/2005/8/layout/vList3"/>
    <dgm:cxn modelId="{E03DD4F6-A8CC-4536-A868-E86FB53D5756}" type="presParOf" srcId="{74643CFC-A984-4970-A63C-6303EEC04BE0}" destId="{384D647C-F20C-46A9-9AF8-365E65AAC0AD}" srcOrd="4" destOrd="0" presId="urn:microsoft.com/office/officeart/2005/8/layout/vList3"/>
    <dgm:cxn modelId="{53CC3D6B-6E04-40FD-BEA8-6E1BAE01A5B3}" type="presParOf" srcId="{384D647C-F20C-46A9-9AF8-365E65AAC0AD}" destId="{79F9D4FD-94BD-4EA9-98CE-2D6049B43392}" srcOrd="0" destOrd="0" presId="urn:microsoft.com/office/officeart/2005/8/layout/vList3"/>
    <dgm:cxn modelId="{DCCB3854-0715-4300-A10C-378CA008D5E0}" type="presParOf" srcId="{384D647C-F20C-46A9-9AF8-365E65AAC0AD}" destId="{34F7BCCC-16B5-4249-89F8-1976C657EEEC}"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C7E164-4043-4FD2-9155-19AAE57FFD91}">
      <dsp:nvSpPr>
        <dsp:cNvPr id="0" name=""/>
        <dsp:cNvSpPr/>
      </dsp:nvSpPr>
      <dsp:spPr>
        <a:xfrm rot="10800000">
          <a:off x="2044928" y="120301"/>
          <a:ext cx="6471711" cy="1661930"/>
        </a:xfrm>
        <a:prstGeom prst="homePlate">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32865" tIns="224790" rIns="419608" bIns="224790" numCol="1" spcCol="1270" anchor="ctr" anchorCtr="0">
          <a:noAutofit/>
        </a:bodyPr>
        <a:lstStyle/>
        <a:p>
          <a:pPr marL="0" lvl="0" indent="0" algn="ctr" defTabSz="2622550">
            <a:lnSpc>
              <a:spcPct val="90000"/>
            </a:lnSpc>
            <a:spcBef>
              <a:spcPct val="0"/>
            </a:spcBef>
            <a:spcAft>
              <a:spcPct val="35000"/>
            </a:spcAft>
            <a:buNone/>
          </a:pPr>
          <a:r>
            <a:rPr lang="en-US" sz="5900" kern="1200"/>
            <a:t>No Build</a:t>
          </a:r>
        </a:p>
      </dsp:txBody>
      <dsp:txXfrm rot="10800000">
        <a:off x="2460410" y="120301"/>
        <a:ext cx="6056229" cy="1661930"/>
      </dsp:txXfrm>
    </dsp:sp>
    <dsp:sp modelId="{E8BEEA9E-E96D-4076-A597-073BF6078C67}">
      <dsp:nvSpPr>
        <dsp:cNvPr id="0" name=""/>
        <dsp:cNvSpPr/>
      </dsp:nvSpPr>
      <dsp:spPr>
        <a:xfrm>
          <a:off x="1282765" y="240691"/>
          <a:ext cx="1661930" cy="1661930"/>
        </a:xfrm>
        <a:prstGeom prst="ellipse">
          <a:avLst/>
        </a:prstGeom>
        <a:solidFill>
          <a:schemeClr val="accent1">
            <a:tint val="50000"/>
            <a:hueOff val="0"/>
            <a:satOff val="0"/>
            <a:lumOff val="0"/>
            <a:alphaOff val="0"/>
          </a:schemeClr>
        </a:solid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 modelId="{E595DE87-054E-4254-9558-581A56AFA419}">
      <dsp:nvSpPr>
        <dsp:cNvPr id="0" name=""/>
        <dsp:cNvSpPr/>
      </dsp:nvSpPr>
      <dsp:spPr>
        <a:xfrm rot="10800000">
          <a:off x="2045575" y="2159884"/>
          <a:ext cx="6471711" cy="1661930"/>
        </a:xfrm>
        <a:prstGeom prst="homePlate">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32865" tIns="224790" rIns="419608" bIns="224790" numCol="1" spcCol="1270" anchor="ctr" anchorCtr="0">
          <a:noAutofit/>
        </a:bodyPr>
        <a:lstStyle/>
        <a:p>
          <a:pPr marL="0" lvl="0" indent="0" algn="ctr" defTabSz="2622550">
            <a:lnSpc>
              <a:spcPct val="90000"/>
            </a:lnSpc>
            <a:spcBef>
              <a:spcPct val="0"/>
            </a:spcBef>
            <a:spcAft>
              <a:spcPct val="35000"/>
            </a:spcAft>
            <a:buNone/>
          </a:pPr>
          <a:r>
            <a:rPr lang="en-US" sz="5900" kern="1200"/>
            <a:t>Traffic Signal</a:t>
          </a:r>
        </a:p>
      </dsp:txBody>
      <dsp:txXfrm rot="10800000">
        <a:off x="2461057" y="2159884"/>
        <a:ext cx="6056229" cy="1661930"/>
      </dsp:txXfrm>
    </dsp:sp>
    <dsp:sp modelId="{132150E7-9C2E-451F-819F-5E9CEC65E29E}">
      <dsp:nvSpPr>
        <dsp:cNvPr id="0" name=""/>
        <dsp:cNvSpPr/>
      </dsp:nvSpPr>
      <dsp:spPr>
        <a:xfrm>
          <a:off x="1172297" y="2160134"/>
          <a:ext cx="1661930" cy="1661930"/>
        </a:xfrm>
        <a:prstGeom prst="ellipse">
          <a:avLst/>
        </a:prstGeom>
        <a:solidFill>
          <a:schemeClr val="accent1">
            <a:tint val="50000"/>
            <a:hueOff val="0"/>
            <a:satOff val="0"/>
            <a:lumOff val="0"/>
            <a:alphaOff val="0"/>
          </a:schemeClr>
        </a:solid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 modelId="{34F7BCCC-16B5-4249-89F8-1976C657EEEC}">
      <dsp:nvSpPr>
        <dsp:cNvPr id="0" name=""/>
        <dsp:cNvSpPr/>
      </dsp:nvSpPr>
      <dsp:spPr>
        <a:xfrm rot="10800000">
          <a:off x="2045575" y="4317913"/>
          <a:ext cx="6471711" cy="1661930"/>
        </a:xfrm>
        <a:prstGeom prst="homePlate">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32865" tIns="224790" rIns="419608" bIns="224790" numCol="1" spcCol="1270" anchor="ctr" anchorCtr="0">
          <a:noAutofit/>
        </a:bodyPr>
        <a:lstStyle/>
        <a:p>
          <a:pPr marL="0" lvl="0" indent="0" algn="ctr" defTabSz="2622550">
            <a:lnSpc>
              <a:spcPct val="90000"/>
            </a:lnSpc>
            <a:spcBef>
              <a:spcPct val="0"/>
            </a:spcBef>
            <a:spcAft>
              <a:spcPct val="35000"/>
            </a:spcAft>
            <a:buNone/>
          </a:pPr>
          <a:r>
            <a:rPr lang="en-US" sz="5900" kern="1200"/>
            <a:t>Roundabout</a:t>
          </a:r>
        </a:p>
      </dsp:txBody>
      <dsp:txXfrm rot="10800000">
        <a:off x="2461057" y="4317913"/>
        <a:ext cx="6056229" cy="1661930"/>
      </dsp:txXfrm>
    </dsp:sp>
    <dsp:sp modelId="{79F9D4FD-94BD-4EA9-98CE-2D6049B43392}">
      <dsp:nvSpPr>
        <dsp:cNvPr id="0" name=""/>
        <dsp:cNvSpPr/>
      </dsp:nvSpPr>
      <dsp:spPr>
        <a:xfrm>
          <a:off x="1330164" y="4319769"/>
          <a:ext cx="1661930" cy="1661930"/>
        </a:xfrm>
        <a:prstGeom prst="ellipse">
          <a:avLst/>
        </a:prstGeom>
        <a:solidFill>
          <a:schemeClr val="accent1">
            <a:tint val="50000"/>
            <a:hueOff val="0"/>
            <a:satOff val="0"/>
            <a:lumOff val="0"/>
            <a:alphaOff val="0"/>
          </a:schemeClr>
        </a:solid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2">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0NoLn">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1NoLn">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a:schemeClr val="dk1"/>
      </a:fontRef>
    </dgm:style>
  </dgm:styleLbl>
  <dgm:styleLbl name="ltNode1NoLn">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NoLn">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NoLn">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NoLn">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dk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78A349-B1D6-4E9C-B113-14B5BF63DA40}" type="datetimeFigureOut">
              <a:rPr lang="en-US" smtClean="0"/>
              <a:t>9/24/2026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10C575-52DF-4EB2-94DE-B3DA071AD52F}" type="slidenum">
              <a:rPr lang="en-US" smtClean="0"/>
              <a:t>‹#›</a:t>
            </a:fld>
            <a:endParaRPr lang="en-US"/>
          </a:p>
        </p:txBody>
      </p:sp>
    </p:spTree>
    <p:extLst>
      <p:ext uri="{BB962C8B-B14F-4D97-AF65-F5344CB8AC3E}">
        <p14:creationId xmlns:p14="http://schemas.microsoft.com/office/powerpoint/2010/main" val="20896394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Good evening and thank you for joining us for the Public Information Meeting for the State Road 234 and County Road 200 West Intersection Improvement Project in Hancock County.</a:t>
            </a:r>
          </a:p>
          <a:p>
            <a:endParaRPr lang="en-US"/>
          </a:p>
          <a:p>
            <a:r>
              <a:rPr lang="en-US"/>
              <a:t>Tonight’s meeting is an opportunity to learn more about the project, and share your thoughts on the proposed improvements.</a:t>
            </a:r>
          </a:p>
          <a:p>
            <a:endParaRPr lang="en-US"/>
          </a:p>
        </p:txBody>
      </p:sp>
      <p:sp>
        <p:nvSpPr>
          <p:cNvPr id="4" name="Slide Number Placeholder 3"/>
          <p:cNvSpPr>
            <a:spLocks noGrp="1"/>
          </p:cNvSpPr>
          <p:nvPr>
            <p:ph type="sldNum" sz="quarter" idx="5"/>
          </p:nvPr>
        </p:nvSpPr>
        <p:spPr/>
        <p:txBody>
          <a:bodyPr/>
          <a:lstStyle/>
          <a:p>
            <a:fld id="{0810C575-52DF-4EB2-94DE-B3DA071AD52F}" type="slidenum">
              <a:rPr lang="en-US" smtClean="0"/>
              <a:t>1</a:t>
            </a:fld>
            <a:endParaRPr lang="en-US"/>
          </a:p>
        </p:txBody>
      </p:sp>
    </p:spTree>
    <p:extLst>
      <p:ext uri="{BB962C8B-B14F-4D97-AF65-F5344CB8AC3E}">
        <p14:creationId xmlns:p14="http://schemas.microsoft.com/office/powerpoint/2010/main" val="24815527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During this presentation, we’ll provide an overview of the project and explain the purpose and need for the proposed improvements. We’ll also discuss the environmental analysis and the different alternatives considered before introducing the selected preferred alternative. From there, we’ll take a closer look at how the proposed roundabout would reduce congestion, share details of the proposed design, and the features that accommodate vehicles of all sizes. We’ll then review the anticipated project schedule and remind you how to provide comments. </a:t>
            </a:r>
            <a:r>
              <a:rPr lang="en-US" b="0"/>
              <a:t>Public input is an important part of this process, and we encourage you to share your questions, concerns, and comments with the project team.</a:t>
            </a:r>
          </a:p>
          <a:p>
            <a:endParaRPr lang="en-US" b="1"/>
          </a:p>
        </p:txBody>
      </p:sp>
      <p:sp>
        <p:nvSpPr>
          <p:cNvPr id="4" name="Slide Number Placeholder 3"/>
          <p:cNvSpPr>
            <a:spLocks noGrp="1"/>
          </p:cNvSpPr>
          <p:nvPr>
            <p:ph type="sldNum" sz="quarter" idx="5"/>
          </p:nvPr>
        </p:nvSpPr>
        <p:spPr/>
        <p:txBody>
          <a:bodyPr/>
          <a:lstStyle/>
          <a:p>
            <a:fld id="{0810C575-52DF-4EB2-94DE-B3DA071AD52F}" type="slidenum">
              <a:rPr lang="en-US" smtClean="0"/>
              <a:t>2</a:t>
            </a:fld>
            <a:endParaRPr lang="en-US"/>
          </a:p>
        </p:txBody>
      </p:sp>
    </p:spTree>
    <p:extLst>
      <p:ext uri="{BB962C8B-B14F-4D97-AF65-F5344CB8AC3E}">
        <p14:creationId xmlns:p14="http://schemas.microsoft.com/office/powerpoint/2010/main" val="12358519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You have several options for submitting a comment. You can mail them to Sam Smith, at the address on the screen Or you can e-mail your comments to Sam.Smith@lochgroup.com. Comments are requested by </a:t>
            </a:r>
            <a:r>
              <a:rPr lang="en-US">
                <a:highlight>
                  <a:srgbClr val="FFFF00"/>
                </a:highlight>
              </a:rPr>
              <a:t>October </a:t>
            </a:r>
            <a:r>
              <a:rPr lang="en-US">
                <a:solidFill>
                  <a:srgbClr val="FF0000"/>
                </a:solidFill>
                <a:highlight>
                  <a:srgbClr val="FFFF00"/>
                </a:highlight>
              </a:rPr>
              <a:t>8 </a:t>
            </a:r>
            <a:r>
              <a:rPr lang="en-US"/>
              <a:t>so they can be shared with the project team.</a:t>
            </a:r>
          </a:p>
          <a:p>
            <a:endParaRPr lang="en-US"/>
          </a:p>
        </p:txBody>
      </p:sp>
      <p:sp>
        <p:nvSpPr>
          <p:cNvPr id="4" name="Slide Number Placeholder 3"/>
          <p:cNvSpPr>
            <a:spLocks noGrp="1"/>
          </p:cNvSpPr>
          <p:nvPr>
            <p:ph type="sldNum" sz="quarter" idx="5"/>
          </p:nvPr>
        </p:nvSpPr>
        <p:spPr/>
        <p:txBody>
          <a:bodyPr/>
          <a:lstStyle/>
          <a:p>
            <a:fld id="{0810C575-52DF-4EB2-94DE-B3DA071AD52F}" type="slidenum">
              <a:rPr lang="en-US" smtClean="0"/>
              <a:t>3</a:t>
            </a:fld>
            <a:endParaRPr lang="en-US"/>
          </a:p>
        </p:txBody>
      </p:sp>
    </p:spTree>
    <p:extLst>
      <p:ext uri="{BB962C8B-B14F-4D97-AF65-F5344CB8AC3E}">
        <p14:creationId xmlns:p14="http://schemas.microsoft.com/office/powerpoint/2010/main" val="26744122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project is located at the intersection of State Road 234 and County Road 200 West in Hancock County, near the Town of Fortville and the Mount Vernon Community School District campus. The existing intersection is an all-way stop, with one travel lane in each direction. Because of its location near the school campus, the intersection experiences particularly heavy traffic during school arrival and dismissal periods. During these peak travel times, motorists can experience significant congestion, queuing, and delays. Law enforcement currently assists with directing traffic through the intersection during the morning and afternoon school peak periods.</a:t>
            </a:r>
          </a:p>
          <a:p>
            <a:endParaRPr lang="en-US"/>
          </a:p>
        </p:txBody>
      </p:sp>
      <p:sp>
        <p:nvSpPr>
          <p:cNvPr id="4" name="Slide Number Placeholder 3"/>
          <p:cNvSpPr>
            <a:spLocks noGrp="1"/>
          </p:cNvSpPr>
          <p:nvPr>
            <p:ph type="sldNum" sz="quarter" idx="5"/>
          </p:nvPr>
        </p:nvSpPr>
        <p:spPr/>
        <p:txBody>
          <a:bodyPr/>
          <a:lstStyle/>
          <a:p>
            <a:fld id="{0810C575-52DF-4EB2-94DE-B3DA071AD52F}" type="slidenum">
              <a:rPr lang="en-US" smtClean="0"/>
              <a:t>4</a:t>
            </a:fld>
            <a:endParaRPr lang="en-US"/>
          </a:p>
        </p:txBody>
      </p:sp>
    </p:spTree>
    <p:extLst>
      <p:ext uri="{BB962C8B-B14F-4D97-AF65-F5344CB8AC3E}">
        <p14:creationId xmlns:p14="http://schemas.microsoft.com/office/powerpoint/2010/main" val="20002139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BCE179-C768-F643-65F4-4D9071021D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86579E-6151-33E7-465E-7C4C76D988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B6B960-68CD-65A9-4C72-604E6CAAB98A}"/>
              </a:ext>
            </a:extLst>
          </p:cNvPr>
          <p:cNvSpPr>
            <a:spLocks noGrp="1"/>
          </p:cNvSpPr>
          <p:nvPr>
            <p:ph type="body" idx="1"/>
          </p:nvPr>
        </p:nvSpPr>
        <p:spPr/>
        <p:txBody>
          <a:bodyPr/>
          <a:lstStyle/>
          <a:p>
            <a:r>
              <a:rPr lang="en-US" b="0"/>
              <a:t>Here we see a good example of the congestion drivers currently experience at the intersection of State Road 234 and County Road 200 West. As you can see, during the busiest times of the day, vehicles can begin to back up as drivers wait for an opportunity to safely enter or travel through the intersection.</a:t>
            </a:r>
            <a:r>
              <a:rPr lang="en-US"/>
              <a:t> As mentioned, during peak traffic periods, law enforcement helps manage the flow of vehicles through the intersection and keep traffic moving as efficiently as possible. While this provides some assistance under existing conditions, it does not address the intersection’s long-term congestion concerns.</a:t>
            </a:r>
            <a:r>
              <a:rPr lang="en-US" b="0"/>
              <a:t> While the video provides a snapshot of what drivers experience today, traffic volumes are expected to continue to grow in the future. Without improvements, the amount of congestion at the intersection is expected to increase, resulting in longer backups and additional delays for drivers. Reducing these delays and backups, while helping traffic move more safely and efficiently through the intersection, is a primary focus of this project.</a:t>
            </a:r>
          </a:p>
          <a:p>
            <a:endParaRPr lang="en-US"/>
          </a:p>
        </p:txBody>
      </p:sp>
      <p:sp>
        <p:nvSpPr>
          <p:cNvPr id="4" name="Slide Number Placeholder 3">
            <a:extLst>
              <a:ext uri="{FF2B5EF4-FFF2-40B4-BE49-F238E27FC236}">
                <a16:creationId xmlns:a16="http://schemas.microsoft.com/office/drawing/2014/main" id="{F8842FBA-0FA1-5589-5CD3-74C42C7C594F}"/>
              </a:ext>
            </a:extLst>
          </p:cNvPr>
          <p:cNvSpPr>
            <a:spLocks noGrp="1"/>
          </p:cNvSpPr>
          <p:nvPr>
            <p:ph type="sldNum" sz="quarter" idx="5"/>
          </p:nvPr>
        </p:nvSpPr>
        <p:spPr/>
        <p:txBody>
          <a:bodyPr/>
          <a:lstStyle/>
          <a:p>
            <a:fld id="{0810C575-52DF-4EB2-94DE-B3DA071AD52F}" type="slidenum">
              <a:rPr lang="en-US" smtClean="0"/>
              <a:t>5</a:t>
            </a:fld>
            <a:endParaRPr lang="en-US"/>
          </a:p>
        </p:txBody>
      </p:sp>
    </p:spTree>
    <p:extLst>
      <p:ext uri="{BB962C8B-B14F-4D97-AF65-F5344CB8AC3E}">
        <p14:creationId xmlns:p14="http://schemas.microsoft.com/office/powerpoint/2010/main" val="28395236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primary need for this project is to address the congestion, queuing, and delays that occur at the intersection of State Road 234 and County Road 200 West particularly during the morning peak period.</a:t>
            </a:r>
          </a:p>
          <a:p>
            <a:r>
              <a:rPr lang="en-US"/>
              <a:t>Traffic operations are measured using Level of Service, or LOS, and just like at school, grades range from A through F. Later we’ll share more about the grades this intersection receives and what can be expected with the improvements</a:t>
            </a:r>
          </a:p>
        </p:txBody>
      </p:sp>
      <p:sp>
        <p:nvSpPr>
          <p:cNvPr id="4" name="Slide Number Placeholder 3"/>
          <p:cNvSpPr>
            <a:spLocks noGrp="1"/>
          </p:cNvSpPr>
          <p:nvPr>
            <p:ph type="sldNum" sz="quarter" idx="5"/>
          </p:nvPr>
        </p:nvSpPr>
        <p:spPr/>
        <p:txBody>
          <a:bodyPr/>
          <a:lstStyle/>
          <a:p>
            <a:fld id="{0810C575-52DF-4EB2-94DE-B3DA071AD52F}" type="slidenum">
              <a:rPr lang="en-US" smtClean="0"/>
              <a:t>6</a:t>
            </a:fld>
            <a:endParaRPr lang="en-US"/>
          </a:p>
        </p:txBody>
      </p:sp>
    </p:spTree>
    <p:extLst>
      <p:ext uri="{BB962C8B-B14F-4D97-AF65-F5344CB8AC3E}">
        <p14:creationId xmlns:p14="http://schemas.microsoft.com/office/powerpoint/2010/main" val="35893240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FD1ADF-2A18-2154-06AB-A4BD8C0A3D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6E804D-2361-0CA0-186F-E903CAC186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4FC3D4-E8E0-04F6-5E30-9317556A0DCF}"/>
              </a:ext>
            </a:extLst>
          </p:cNvPr>
          <p:cNvSpPr>
            <a:spLocks noGrp="1"/>
          </p:cNvSpPr>
          <p:nvPr>
            <p:ph type="body" idx="1"/>
          </p:nvPr>
        </p:nvSpPr>
        <p:spPr/>
        <p:txBody>
          <a:bodyPr/>
          <a:lstStyle/>
          <a:p>
            <a:r>
              <a:rPr lang="en-US"/>
              <a:t>The purpose of this project is to improve how traffic moves through the intersection of State Road 234 and County Road 200 West. As we just discussed, motorists are already experiencing congestion and delays, particularly during the morning school peak period, and those conditions are expected to worsen as traffic volumes increase. The goal of the project is to provide a long-term improvement that reduces those delays and allows the intersection to operate at Level of Service C or better through the design year of 2048. In addition to improving traffic operations, the project will consider safety for motorists and others traveling through the intersection as the proposed improvements are developed.</a:t>
            </a:r>
          </a:p>
          <a:p>
            <a:endParaRPr lang="en-US"/>
          </a:p>
        </p:txBody>
      </p:sp>
      <p:sp>
        <p:nvSpPr>
          <p:cNvPr id="4" name="Slide Number Placeholder 3">
            <a:extLst>
              <a:ext uri="{FF2B5EF4-FFF2-40B4-BE49-F238E27FC236}">
                <a16:creationId xmlns:a16="http://schemas.microsoft.com/office/drawing/2014/main" id="{D863E7F8-9D80-077B-1DA6-A5B93222E86E}"/>
              </a:ext>
            </a:extLst>
          </p:cNvPr>
          <p:cNvSpPr>
            <a:spLocks noGrp="1"/>
          </p:cNvSpPr>
          <p:nvPr>
            <p:ph type="sldNum" sz="quarter" idx="5"/>
          </p:nvPr>
        </p:nvSpPr>
        <p:spPr/>
        <p:txBody>
          <a:bodyPr/>
          <a:lstStyle/>
          <a:p>
            <a:fld id="{0810C575-52DF-4EB2-94DE-B3DA071AD52F}" type="slidenum">
              <a:rPr lang="en-US" smtClean="0"/>
              <a:t>7</a:t>
            </a:fld>
            <a:endParaRPr lang="en-US"/>
          </a:p>
        </p:txBody>
      </p:sp>
    </p:spTree>
    <p:extLst>
      <p:ext uri="{BB962C8B-B14F-4D97-AF65-F5344CB8AC3E}">
        <p14:creationId xmlns:p14="http://schemas.microsoft.com/office/powerpoint/2010/main" val="37062189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D13D4C-9E3F-5872-8DCC-B5FE7B40D4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2B2F29-002B-69F0-AA54-1BB0D25E44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A10970-09D9-74D4-A2C6-F2F1F071D41C}"/>
              </a:ext>
            </a:extLst>
          </p:cNvPr>
          <p:cNvSpPr>
            <a:spLocks noGrp="1"/>
          </p:cNvSpPr>
          <p:nvPr>
            <p:ph type="body" idx="1"/>
          </p:nvPr>
        </p:nvSpPr>
        <p:spPr/>
        <p:txBody>
          <a:bodyPr/>
          <a:lstStyle/>
          <a:p>
            <a:r>
              <a:rPr lang="en-US"/>
              <a:t>As part of the environmental process, the project team evaluates each alternative by balancing its impacts, costs, and benefits. This includes looking at potential effects on people and the natural environment, construction and right-of-way needs, and utility relocations. These factors are then weighed against the project's expected benefits, such as improving safety and traffic operations, to identify the preferred alternative.</a:t>
            </a:r>
          </a:p>
        </p:txBody>
      </p:sp>
      <p:sp>
        <p:nvSpPr>
          <p:cNvPr id="4" name="Slide Number Placeholder 3">
            <a:extLst>
              <a:ext uri="{FF2B5EF4-FFF2-40B4-BE49-F238E27FC236}">
                <a16:creationId xmlns:a16="http://schemas.microsoft.com/office/drawing/2014/main" id="{06553C6A-1A23-89BE-32BB-6A8B0FE7E4EC}"/>
              </a:ext>
            </a:extLst>
          </p:cNvPr>
          <p:cNvSpPr>
            <a:spLocks noGrp="1"/>
          </p:cNvSpPr>
          <p:nvPr>
            <p:ph type="sldNum" sz="quarter" idx="5"/>
          </p:nvPr>
        </p:nvSpPr>
        <p:spPr/>
        <p:txBody>
          <a:bodyPr/>
          <a:lstStyle/>
          <a:p>
            <a:fld id="{F645E6A2-29DD-456D-9DB3-AC2FED68764F}" type="slidenum">
              <a:rPr lang="en-US" altLang="en-US" smtClean="0"/>
              <a:pPr/>
              <a:t>8</a:t>
            </a:fld>
            <a:endParaRPr lang="en-US" altLang="en-US"/>
          </a:p>
        </p:txBody>
      </p:sp>
    </p:spTree>
    <p:extLst>
      <p:ext uri="{BB962C8B-B14F-4D97-AF65-F5344CB8AC3E}">
        <p14:creationId xmlns:p14="http://schemas.microsoft.com/office/powerpoint/2010/main" val="23563202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325243-D0A9-60ED-03AC-9BC753F0AE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094F38-E4C6-1E05-F555-E7A9EF8712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C84F02-0A09-66C4-9C74-9A9E84F1D2E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With the project’s purpose in mind, we evaluated several possible alternatives for this intersection. First, we looked at a no-build option, which would leave the intersection as it is today. We also analyzed the use of a traffic signal. Finally, we considered the benefits of a roundabout. Each of these alternatives was reviewed to determine how well it would address traffic congestion and queuing  at this location.</a:t>
            </a:r>
          </a:p>
          <a:p>
            <a:endParaRPr lang="en-US" dirty="0"/>
          </a:p>
        </p:txBody>
      </p:sp>
      <p:sp>
        <p:nvSpPr>
          <p:cNvPr id="4" name="Slide Number Placeholder 3">
            <a:extLst>
              <a:ext uri="{FF2B5EF4-FFF2-40B4-BE49-F238E27FC236}">
                <a16:creationId xmlns:a16="http://schemas.microsoft.com/office/drawing/2014/main" id="{3631DFEF-46A4-4F3E-EA58-630D2BD5174C}"/>
              </a:ext>
            </a:extLst>
          </p:cNvPr>
          <p:cNvSpPr>
            <a:spLocks noGrp="1"/>
          </p:cNvSpPr>
          <p:nvPr>
            <p:ph type="sldNum" sz="quarter" idx="5"/>
          </p:nvPr>
        </p:nvSpPr>
        <p:spPr/>
        <p:txBody>
          <a:bodyPr/>
          <a:lstStyle/>
          <a:p>
            <a:fld id="{0810C575-52DF-4EB2-94DE-B3DA071AD52F}" type="slidenum">
              <a:rPr lang="en-US" smtClean="0"/>
              <a:t>9</a:t>
            </a:fld>
            <a:endParaRPr lang="en-US"/>
          </a:p>
        </p:txBody>
      </p:sp>
    </p:spTree>
    <p:extLst>
      <p:ext uri="{BB962C8B-B14F-4D97-AF65-F5344CB8AC3E}">
        <p14:creationId xmlns:p14="http://schemas.microsoft.com/office/powerpoint/2010/main" val="18015861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1BE205-8035-EA5F-3CD7-2AD372FCEA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A636B2-61D9-6CAD-B18C-A9B5CCC982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C42994-F6B5-F31E-7DE8-A5924689D0F5}"/>
              </a:ext>
            </a:extLst>
          </p:cNvPr>
          <p:cNvSpPr>
            <a:spLocks noGrp="1"/>
          </p:cNvSpPr>
          <p:nvPr>
            <p:ph type="body" idx="1"/>
          </p:nvPr>
        </p:nvSpPr>
        <p:spPr/>
        <p:txBody>
          <a:bodyPr/>
          <a:lstStyle/>
          <a:p>
            <a:r>
              <a:rPr lang="en-US"/>
              <a:t>The first option was to do nothing – or what we call no build. Earlier in the presentation we mentioned Level of Service – it’s how we measure how well an intersection operates and the traffic’s flow. Level of Service A represents traffic operating with very little delay, while Level of Service F represents significant congestion and delay.</a:t>
            </a:r>
          </a:p>
          <a:p>
            <a:endParaRPr lang="en-US"/>
          </a:p>
          <a:p>
            <a:r>
              <a:rPr lang="en-US"/>
              <a:t>Today, several movements at the intersection already operate at Level of Service D or worse during the morning peak period. As traffic volumes increase over time, these conditions are expected to worsen. By the design year of 2048, all approaches to the intersection are projected to operate at Level of Service F during the morning peak period if improvements are not made.</a:t>
            </a:r>
          </a:p>
          <a:p>
            <a:pPr algn="l"/>
            <a:r>
              <a:rPr lang="en-US"/>
              <a:t>The no build alternative doesn’t address the operational concerns identified in the purpose and need and for that reason it wasn’t carried forward as an option.</a:t>
            </a:r>
          </a:p>
          <a:p>
            <a:endParaRPr lang="en-US"/>
          </a:p>
        </p:txBody>
      </p:sp>
      <p:sp>
        <p:nvSpPr>
          <p:cNvPr id="4" name="Slide Number Placeholder 3">
            <a:extLst>
              <a:ext uri="{FF2B5EF4-FFF2-40B4-BE49-F238E27FC236}">
                <a16:creationId xmlns:a16="http://schemas.microsoft.com/office/drawing/2014/main" id="{2CA29837-86F5-DA27-F7DF-DE92B7C8C2F4}"/>
              </a:ext>
            </a:extLst>
          </p:cNvPr>
          <p:cNvSpPr>
            <a:spLocks noGrp="1"/>
          </p:cNvSpPr>
          <p:nvPr>
            <p:ph type="sldNum" sz="quarter" idx="5"/>
          </p:nvPr>
        </p:nvSpPr>
        <p:spPr/>
        <p:txBody>
          <a:bodyPr/>
          <a:lstStyle/>
          <a:p>
            <a:fld id="{0810C575-52DF-4EB2-94DE-B3DA071AD52F}" type="slidenum">
              <a:rPr lang="en-US" smtClean="0"/>
              <a:t>10</a:t>
            </a:fld>
            <a:endParaRPr lang="en-US"/>
          </a:p>
        </p:txBody>
      </p:sp>
    </p:spTree>
    <p:extLst>
      <p:ext uri="{BB962C8B-B14F-4D97-AF65-F5344CB8AC3E}">
        <p14:creationId xmlns:p14="http://schemas.microsoft.com/office/powerpoint/2010/main" val="7903358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EB2DDD-F616-E518-9189-FCF840A52E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6FA8B8-B937-4F84-DC5F-3CC7B3BBC3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188D3D-80A4-EF4D-0E4E-19188CA8CBFE}"/>
              </a:ext>
            </a:extLst>
          </p:cNvPr>
          <p:cNvSpPr>
            <a:spLocks noGrp="1"/>
          </p:cNvSpPr>
          <p:nvPr>
            <p:ph type="body" idx="1"/>
          </p:nvPr>
        </p:nvSpPr>
        <p:spPr/>
        <p:txBody>
          <a:bodyPr/>
          <a:lstStyle/>
          <a:p>
            <a:r>
              <a:rPr lang="en-US">
                <a:effectLst/>
              </a:rPr>
              <a:t>This alternative would include installation of a traffic signal at the existing intersection, along with the addition of a turn lane for each approach. The estimated construction cost for this alternative is less than the roundabout alternative. However, based on the projected traffic conditions for the design year (2048), the Traffic Signal Alternative would not achieve the desired level of service of C or better for each approach, with some approaches operating at LOS D during the AM peak period. Therefore, while the Traffic Signal Alternative would improve existing intersection operations, it would not fully meet the project's purpose and need.</a:t>
            </a:r>
          </a:p>
          <a:p>
            <a:endParaRPr lang="en-US">
              <a:effectLst/>
            </a:endParaRPr>
          </a:p>
          <a:p>
            <a:r>
              <a:rPr lang="en-US">
                <a:effectLst/>
              </a:rPr>
              <a:t>Additionally, installing traffic signals can cause a rise in rear end crashes and the potential for dangerous, right-angle crashes remain with the addition of a traffic signal.</a:t>
            </a:r>
            <a:endParaRPr lang="en-US"/>
          </a:p>
        </p:txBody>
      </p:sp>
      <p:sp>
        <p:nvSpPr>
          <p:cNvPr id="4" name="Slide Number Placeholder 3">
            <a:extLst>
              <a:ext uri="{FF2B5EF4-FFF2-40B4-BE49-F238E27FC236}">
                <a16:creationId xmlns:a16="http://schemas.microsoft.com/office/drawing/2014/main" id="{65D4D794-B95F-433D-0FCB-41117A4C215C}"/>
              </a:ext>
            </a:extLst>
          </p:cNvPr>
          <p:cNvSpPr>
            <a:spLocks noGrp="1"/>
          </p:cNvSpPr>
          <p:nvPr>
            <p:ph type="sldNum" sz="quarter" idx="5"/>
          </p:nvPr>
        </p:nvSpPr>
        <p:spPr/>
        <p:txBody>
          <a:bodyPr/>
          <a:lstStyle/>
          <a:p>
            <a:fld id="{0810C575-52DF-4EB2-94DE-B3DA071AD52F}" type="slidenum">
              <a:rPr lang="en-US" smtClean="0"/>
              <a:t>11</a:t>
            </a:fld>
            <a:endParaRPr lang="en-US"/>
          </a:p>
        </p:txBody>
      </p:sp>
    </p:spTree>
    <p:extLst>
      <p:ext uri="{BB962C8B-B14F-4D97-AF65-F5344CB8AC3E}">
        <p14:creationId xmlns:p14="http://schemas.microsoft.com/office/powerpoint/2010/main" val="7284383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C10114-5F0B-785F-03FF-0BD9AEF40C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FE698F-F73C-F215-F1DF-C73C393F97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64E1DC-4D91-5B74-3D9E-CDEE17737E99}"/>
              </a:ext>
            </a:extLst>
          </p:cNvPr>
          <p:cNvSpPr>
            <a:spLocks noGrp="1"/>
          </p:cNvSpPr>
          <p:nvPr>
            <p:ph type="body" idx="1"/>
          </p:nvPr>
        </p:nvSpPr>
        <p:spPr/>
        <p:txBody>
          <a:bodyPr/>
          <a:lstStyle/>
          <a:p>
            <a:pPr>
              <a:buNone/>
            </a:pPr>
            <a:r>
              <a:rPr lang="en-US" b="0"/>
              <a:t>After careful analysis, the preferred alternative for this project is a roundabout. The roundabout meets the project purpose and need by addressing the primary operational deficiencies at the intersection and providing LOS A during both the AM and PM peak hours.</a:t>
            </a:r>
          </a:p>
          <a:p>
            <a:pPr>
              <a:buNone/>
            </a:pPr>
            <a:r>
              <a:rPr lang="en-US" b="0"/>
              <a:t>Additional benefits of the roundabout include:</a:t>
            </a:r>
          </a:p>
          <a:p>
            <a:pPr>
              <a:buNone/>
            </a:pPr>
            <a:endParaRPr lang="en-US" b="0"/>
          </a:p>
          <a:p>
            <a:pPr marL="171450" indent="-171450">
              <a:buFont typeface="Arial" panose="020B0604020202020204" pitchFamily="34" charset="0"/>
              <a:buChar char="•"/>
            </a:pPr>
            <a:r>
              <a:rPr lang="en-US" b="0"/>
              <a:t>Improved safety through a reduction in the number of vehicle conflict points and elimination of high-speed, right-angle movements that can result in more severe crashes.</a:t>
            </a:r>
          </a:p>
          <a:p>
            <a:pPr marL="171450" indent="-171450">
              <a:buFont typeface="Arial" panose="020B0604020202020204" pitchFamily="34" charset="0"/>
              <a:buChar char="•"/>
            </a:pPr>
            <a:r>
              <a:rPr lang="en-US" b="0"/>
              <a:t>Reduced vehicle speeds through the intersection, which can reduce both the frequency and severity of crashes.</a:t>
            </a:r>
          </a:p>
          <a:p>
            <a:pPr marL="171450" indent="-171450">
              <a:buFont typeface="Arial" panose="020B0604020202020204" pitchFamily="34" charset="0"/>
              <a:buChar char="•"/>
            </a:pPr>
            <a:r>
              <a:rPr lang="en-US" b="0"/>
              <a:t>Accommodates large vehicles, including semis, school buses and emergency responders, while maintaining efficient traffic flow.</a:t>
            </a:r>
          </a:p>
          <a:p>
            <a:pPr marL="0" indent="0">
              <a:buFont typeface="Arial" panose="020B0604020202020204" pitchFamily="34" charset="0"/>
              <a:buNone/>
            </a:pPr>
            <a:endParaRPr lang="en-US" b="0"/>
          </a:p>
          <a:p>
            <a:pPr>
              <a:buNone/>
            </a:pPr>
            <a:r>
              <a:rPr lang="en-US" b="0"/>
              <a:t>Based on its operational and safety benefits, as well as its ability to accommodate all users, the roundabout was selected as the preferred alternative.</a:t>
            </a:r>
          </a:p>
          <a:p>
            <a:endParaRPr lang="en-US"/>
          </a:p>
        </p:txBody>
      </p:sp>
      <p:sp>
        <p:nvSpPr>
          <p:cNvPr id="4" name="Slide Number Placeholder 3">
            <a:extLst>
              <a:ext uri="{FF2B5EF4-FFF2-40B4-BE49-F238E27FC236}">
                <a16:creationId xmlns:a16="http://schemas.microsoft.com/office/drawing/2014/main" id="{75E0AA31-B269-01B1-A390-15A6585EF790}"/>
              </a:ext>
            </a:extLst>
          </p:cNvPr>
          <p:cNvSpPr>
            <a:spLocks noGrp="1"/>
          </p:cNvSpPr>
          <p:nvPr>
            <p:ph type="sldNum" sz="quarter" idx="5"/>
          </p:nvPr>
        </p:nvSpPr>
        <p:spPr/>
        <p:txBody>
          <a:bodyPr/>
          <a:lstStyle/>
          <a:p>
            <a:fld id="{0810C575-52DF-4EB2-94DE-B3DA071AD52F}" type="slidenum">
              <a:rPr lang="en-US" smtClean="0"/>
              <a:t>12</a:t>
            </a:fld>
            <a:endParaRPr lang="en-US"/>
          </a:p>
        </p:txBody>
      </p:sp>
    </p:spTree>
    <p:extLst>
      <p:ext uri="{BB962C8B-B14F-4D97-AF65-F5344CB8AC3E}">
        <p14:creationId xmlns:p14="http://schemas.microsoft.com/office/powerpoint/2010/main" val="30207242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6A51FB-57F0-2672-D389-5B8998152A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877C86-1278-2887-3428-98F7BCF8A5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EC0E49-276C-6ADE-6EA8-EE601BDBD6E5}"/>
              </a:ext>
            </a:extLst>
          </p:cNvPr>
          <p:cNvSpPr>
            <a:spLocks noGrp="1"/>
          </p:cNvSpPr>
          <p:nvPr>
            <p:ph type="body" idx="1"/>
          </p:nvPr>
        </p:nvSpPr>
        <p:spPr/>
        <p:txBody>
          <a:bodyPr/>
          <a:lstStyle/>
          <a:p>
            <a:r>
              <a:rPr lang="en-US" i="0"/>
              <a:t>Studies have shown that roundabouts can reduce fatalities by up to 90 percent and reduce injury crashes by approximately 76 percent. In addition to safety improvements, roundabouts increase intersection capacity by approximately 30 to 50 percent compared to traditional stop-controlled intersections – which is key to improving operational flow at the intersection. </a:t>
            </a:r>
          </a:p>
          <a:p>
            <a:endParaRPr lang="en-US"/>
          </a:p>
        </p:txBody>
      </p:sp>
      <p:sp>
        <p:nvSpPr>
          <p:cNvPr id="4" name="Slide Number Placeholder 3">
            <a:extLst>
              <a:ext uri="{FF2B5EF4-FFF2-40B4-BE49-F238E27FC236}">
                <a16:creationId xmlns:a16="http://schemas.microsoft.com/office/drawing/2014/main" id="{461CB8DB-3FF9-DD4B-9126-01867551B087}"/>
              </a:ext>
            </a:extLst>
          </p:cNvPr>
          <p:cNvSpPr>
            <a:spLocks noGrp="1"/>
          </p:cNvSpPr>
          <p:nvPr>
            <p:ph type="sldNum" sz="quarter" idx="5"/>
          </p:nvPr>
        </p:nvSpPr>
        <p:spPr/>
        <p:txBody>
          <a:bodyPr/>
          <a:lstStyle/>
          <a:p>
            <a:fld id="{0810C575-52DF-4EB2-94DE-B3DA071AD52F}" type="slidenum">
              <a:rPr lang="en-US" smtClean="0"/>
              <a:t>13</a:t>
            </a:fld>
            <a:endParaRPr lang="en-US"/>
          </a:p>
        </p:txBody>
      </p:sp>
    </p:spTree>
    <p:extLst>
      <p:ext uri="{BB962C8B-B14F-4D97-AF65-F5344CB8AC3E}">
        <p14:creationId xmlns:p14="http://schemas.microsoft.com/office/powerpoint/2010/main" val="12178739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D9E5E0-D04D-AB76-0D02-20D39582CA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929594-CA5B-99CA-0715-0C89257257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0AFD9F-F35B-CED0-3215-F9160052C678}"/>
              </a:ext>
            </a:extLst>
          </p:cNvPr>
          <p:cNvSpPr>
            <a:spLocks noGrp="1"/>
          </p:cNvSpPr>
          <p:nvPr>
            <p:ph type="body" idx="1"/>
          </p:nvPr>
        </p:nvSpPr>
        <p:spPr/>
        <p:txBody>
          <a:bodyPr/>
          <a:lstStyle/>
          <a:p>
            <a:r>
              <a:rPr lang="en-US" b="0"/>
              <a:t>As discussed, Level of Service, or LOS, is a way we measure how efficiently traffic moves through an intersection.  This graphic compares how the intersection is expected to operate in the design year of 2048 under the current all-way stop configuration versus the proposed roundabout. If the intersection remains an all-way stop, it is projected to operate at a Level of Service F, with drivers experiencing up to 5 minute delays during the morning peak period. With the proposed single-lane roundabout, the intersection is projected to operate at a Level of Service A and reduces the same delay to 7 seconds. So, when comparing the two options, the roundabout is expected to significantly reduce the amount of time drivers spend waiting at the intersection and allow traffic to move much more efficiently, even as traffic volumes increase through 2048.</a:t>
            </a:r>
          </a:p>
          <a:p>
            <a:endParaRPr lang="en-US"/>
          </a:p>
        </p:txBody>
      </p:sp>
      <p:sp>
        <p:nvSpPr>
          <p:cNvPr id="4" name="Slide Number Placeholder 3">
            <a:extLst>
              <a:ext uri="{FF2B5EF4-FFF2-40B4-BE49-F238E27FC236}">
                <a16:creationId xmlns:a16="http://schemas.microsoft.com/office/drawing/2014/main" id="{0FDEEE63-CED8-ED49-0A85-DBF9CDE3C86A}"/>
              </a:ext>
            </a:extLst>
          </p:cNvPr>
          <p:cNvSpPr>
            <a:spLocks noGrp="1"/>
          </p:cNvSpPr>
          <p:nvPr>
            <p:ph type="sldNum" sz="quarter" idx="5"/>
          </p:nvPr>
        </p:nvSpPr>
        <p:spPr/>
        <p:txBody>
          <a:bodyPr/>
          <a:lstStyle/>
          <a:p>
            <a:fld id="{0810C575-52DF-4EB2-94DE-B3DA071AD52F}" type="slidenum">
              <a:rPr lang="en-US" smtClean="0"/>
              <a:t>14</a:t>
            </a:fld>
            <a:endParaRPr lang="en-US"/>
          </a:p>
        </p:txBody>
      </p:sp>
    </p:spTree>
    <p:extLst>
      <p:ext uri="{BB962C8B-B14F-4D97-AF65-F5344CB8AC3E}">
        <p14:creationId xmlns:p14="http://schemas.microsoft.com/office/powerpoint/2010/main" val="5660734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3855DD-95F3-ABFC-1EC3-565E7242CE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75C0EB-2340-0936-CCE4-FC2A77CB08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216CD0-7C95-8BB3-C33D-7992E4F081A1}"/>
              </a:ext>
            </a:extLst>
          </p:cNvPr>
          <p:cNvSpPr>
            <a:spLocks noGrp="1"/>
          </p:cNvSpPr>
          <p:nvPr>
            <p:ph type="body" idx="1"/>
          </p:nvPr>
        </p:nvSpPr>
        <p:spPr/>
        <p:txBody>
          <a:bodyPr/>
          <a:lstStyle/>
          <a:p>
            <a:r>
              <a:rPr lang="en-US"/>
              <a:t>One of the primary safety benefits of a roundabout is the reduction in conflict points, or locations where the paths of vehicles can potentially cross. A conventional four-way intersection has 32 conflict points, including 16 crossing points. A roundabout reduces that number to just eight conflict points and eliminates crossing conflicts altogether. This is especially important because crossing conflicts are what can result in more severe right-angle or T-bone crashes. By reducing these conflict points and slowing vehicles as they enter the intersection, roundabouts can help reduce both the number and severity of crashes.</a:t>
            </a:r>
          </a:p>
          <a:p>
            <a:endParaRPr lang="en-US"/>
          </a:p>
        </p:txBody>
      </p:sp>
      <p:sp>
        <p:nvSpPr>
          <p:cNvPr id="4" name="Slide Number Placeholder 3">
            <a:extLst>
              <a:ext uri="{FF2B5EF4-FFF2-40B4-BE49-F238E27FC236}">
                <a16:creationId xmlns:a16="http://schemas.microsoft.com/office/drawing/2014/main" id="{D4C3479E-C72A-623E-F9DA-D76004A707B3}"/>
              </a:ext>
            </a:extLst>
          </p:cNvPr>
          <p:cNvSpPr>
            <a:spLocks noGrp="1"/>
          </p:cNvSpPr>
          <p:nvPr>
            <p:ph type="sldNum" sz="quarter" idx="5"/>
          </p:nvPr>
        </p:nvSpPr>
        <p:spPr/>
        <p:txBody>
          <a:bodyPr/>
          <a:lstStyle/>
          <a:p>
            <a:fld id="{0810C575-52DF-4EB2-94DE-B3DA071AD52F}" type="slidenum">
              <a:rPr lang="en-US" smtClean="0"/>
              <a:t>15</a:t>
            </a:fld>
            <a:endParaRPr lang="en-US"/>
          </a:p>
        </p:txBody>
      </p:sp>
    </p:spTree>
    <p:extLst>
      <p:ext uri="{BB962C8B-B14F-4D97-AF65-F5344CB8AC3E}">
        <p14:creationId xmlns:p14="http://schemas.microsoft.com/office/powerpoint/2010/main" val="38912560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AD8B9B-CA33-6996-C16F-F7C6100642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F1D538-E056-FCF7-9415-04544FEADC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316631-389F-83BD-00B5-C31717B34628}"/>
              </a:ext>
            </a:extLst>
          </p:cNvPr>
          <p:cNvSpPr>
            <a:spLocks noGrp="1"/>
          </p:cNvSpPr>
          <p:nvPr>
            <p:ph type="body" idx="1"/>
          </p:nvPr>
        </p:nvSpPr>
        <p:spPr/>
        <p:txBody>
          <a:bodyPr/>
          <a:lstStyle/>
          <a:p>
            <a:r>
              <a:rPr lang="en-US"/>
              <a:t>Now that we’ve discussed the alternatives that were considered, we’ll take a closer look at the proposed design for the intersection. The proposed improvement consists of constructing a single-lane roundabout at State Road 234 and County Road 200 West. The roundabout would include an 18-foot-wide circulating roadway, with splitter islands provided on each approach to help guide motorists into the roundabout and encourage lower speeds as they enter the intersection. Moving north of the intersection, County Road 200 West would be re-striped to include a northbound left-turn lane that extends approximately 1,000 feet north of the roundabout to help accommodate school traffic. The proposed design also includes a multi-use path within the northeast and southeast quadrants of the intersection. Together, these improvements are intended to provide more efficient traffic flow through the intersection while improving safety and accommodating the different users who travel through the area.</a:t>
            </a:r>
          </a:p>
          <a:p>
            <a:endParaRPr lang="en-US"/>
          </a:p>
        </p:txBody>
      </p:sp>
      <p:sp>
        <p:nvSpPr>
          <p:cNvPr id="4" name="Slide Number Placeholder 3">
            <a:extLst>
              <a:ext uri="{FF2B5EF4-FFF2-40B4-BE49-F238E27FC236}">
                <a16:creationId xmlns:a16="http://schemas.microsoft.com/office/drawing/2014/main" id="{36DB0C9C-40F1-9883-EE93-2824F2ECE206}"/>
              </a:ext>
            </a:extLst>
          </p:cNvPr>
          <p:cNvSpPr>
            <a:spLocks noGrp="1"/>
          </p:cNvSpPr>
          <p:nvPr>
            <p:ph type="sldNum" sz="quarter" idx="5"/>
          </p:nvPr>
        </p:nvSpPr>
        <p:spPr/>
        <p:txBody>
          <a:bodyPr/>
          <a:lstStyle/>
          <a:p>
            <a:fld id="{0810C575-52DF-4EB2-94DE-B3DA071AD52F}" type="slidenum">
              <a:rPr lang="en-US" smtClean="0"/>
              <a:t>16</a:t>
            </a:fld>
            <a:endParaRPr lang="en-US"/>
          </a:p>
        </p:txBody>
      </p:sp>
    </p:spTree>
    <p:extLst>
      <p:ext uri="{BB962C8B-B14F-4D97-AF65-F5344CB8AC3E}">
        <p14:creationId xmlns:p14="http://schemas.microsoft.com/office/powerpoint/2010/main" val="12505053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t>Here we can see the proposed roundabout is designed to accommodate larger vehicles, including a 73-foot-long semi-trailer. The lines on the graphic help illustrate how the truck moves through the roundabout. The solid green line represents the centerline of the vehicle, showing the general path the semi follows as it travels through the intersection. The solid blue line represents the wheel path, showing where the truck’s wheels travel as it makes its way around the roundabout. Because semi-trailers require more room to turn than passenger vehicles, the roundabout also includes a mountable truck apron around the center island. This provides additional space for the rear wheels of larger vehicles to track across the truck apron when needed. As you can see from the turning path shown here, the roundabout has been designed to provide enough space for a 73-foot semi-trailer to safely navigate the intersection</a:t>
            </a:r>
          </a:p>
          <a:p>
            <a:endParaRPr lang="en-US"/>
          </a:p>
        </p:txBody>
      </p:sp>
      <p:sp>
        <p:nvSpPr>
          <p:cNvPr id="4" name="Slide Number Placeholder 3"/>
          <p:cNvSpPr>
            <a:spLocks noGrp="1"/>
          </p:cNvSpPr>
          <p:nvPr>
            <p:ph type="sldNum" sz="quarter" idx="5"/>
          </p:nvPr>
        </p:nvSpPr>
        <p:spPr/>
        <p:txBody>
          <a:bodyPr/>
          <a:lstStyle/>
          <a:p>
            <a:fld id="{0810C575-52DF-4EB2-94DE-B3DA071AD52F}" type="slidenum">
              <a:rPr lang="en-US" smtClean="0"/>
              <a:t>17</a:t>
            </a:fld>
            <a:endParaRPr lang="en-US"/>
          </a:p>
        </p:txBody>
      </p:sp>
    </p:spTree>
    <p:extLst>
      <p:ext uri="{BB962C8B-B14F-4D97-AF65-F5344CB8AC3E}">
        <p14:creationId xmlns:p14="http://schemas.microsoft.com/office/powerpoint/2010/main" val="18800413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We also ran a school bus through our simulation. At 40 feet long, it navigates the intersection with ease. Utilizing the mountable sections, a school bus is able to safely and efficiently navigate the intersection. </a:t>
            </a:r>
          </a:p>
        </p:txBody>
      </p:sp>
      <p:sp>
        <p:nvSpPr>
          <p:cNvPr id="4" name="Slide Number Placeholder 3"/>
          <p:cNvSpPr>
            <a:spLocks noGrp="1"/>
          </p:cNvSpPr>
          <p:nvPr>
            <p:ph type="sldNum" sz="quarter" idx="5"/>
          </p:nvPr>
        </p:nvSpPr>
        <p:spPr/>
        <p:txBody>
          <a:bodyPr/>
          <a:lstStyle/>
          <a:p>
            <a:fld id="{0810C575-52DF-4EB2-94DE-B3DA071AD52F}" type="slidenum">
              <a:rPr lang="en-US" smtClean="0"/>
              <a:t>18</a:t>
            </a:fld>
            <a:endParaRPr lang="en-US"/>
          </a:p>
        </p:txBody>
      </p:sp>
    </p:spTree>
    <p:extLst>
      <p:ext uri="{BB962C8B-B14F-4D97-AF65-F5344CB8AC3E}">
        <p14:creationId xmlns:p14="http://schemas.microsoft.com/office/powerpoint/2010/main" val="14238358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Finally, we ran a fire truck through our simulation. At 40 feet long a fire truck has no trouble using a roundabout. It can navigate the intersection without using the truck apron.</a:t>
            </a:r>
          </a:p>
          <a:p>
            <a:endParaRPr lang="en-US"/>
          </a:p>
        </p:txBody>
      </p:sp>
      <p:sp>
        <p:nvSpPr>
          <p:cNvPr id="4" name="Slide Number Placeholder 3"/>
          <p:cNvSpPr>
            <a:spLocks noGrp="1"/>
          </p:cNvSpPr>
          <p:nvPr>
            <p:ph type="sldNum" sz="quarter" idx="5"/>
          </p:nvPr>
        </p:nvSpPr>
        <p:spPr/>
        <p:txBody>
          <a:bodyPr/>
          <a:lstStyle/>
          <a:p>
            <a:fld id="{0810C575-52DF-4EB2-94DE-B3DA071AD52F}" type="slidenum">
              <a:rPr lang="en-US" smtClean="0"/>
              <a:t>19</a:t>
            </a:fld>
            <a:endParaRPr lang="en-US"/>
          </a:p>
        </p:txBody>
      </p:sp>
    </p:spTree>
    <p:extLst>
      <p:ext uri="{BB962C8B-B14F-4D97-AF65-F5344CB8AC3E}">
        <p14:creationId xmlns:p14="http://schemas.microsoft.com/office/powerpoint/2010/main" val="33289490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EF9C8B-07DE-A4B2-0AE8-8B31E9D799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508795-A070-13D3-A2A5-D42BAB985F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572F9F-6C71-5B16-BE6F-F58432FD152B}"/>
              </a:ext>
            </a:extLst>
          </p:cNvPr>
          <p:cNvSpPr>
            <a:spLocks noGrp="1"/>
          </p:cNvSpPr>
          <p:nvPr>
            <p:ph type="body" idx="1"/>
          </p:nvPr>
        </p:nvSpPr>
        <p:spPr/>
        <p:txBody>
          <a:bodyPr/>
          <a:lstStyle/>
          <a:p>
            <a:r>
              <a:rPr lang="en-US" b="0" dirty="0"/>
              <a:t>Next, we’ll look at a cross section of the roadway and the different features that make up the proposed roundabout. The design features a </a:t>
            </a:r>
            <a:r>
              <a:rPr lang="en-US" dirty="0"/>
              <a:t>47-foot</a:t>
            </a:r>
            <a:r>
              <a:rPr lang="en-US" b="0" dirty="0"/>
              <a:t> center island surrounded by a 15-foot-wide truck apron. As we discussed, the truck apron provides additional space for larger vehicles. The roundabout will have an 18-foot-wide travel lane. A 10-foot clear zone will provide additional separation between vehicle traffic and the multi-use path. A 10-foot-wide multi-use path will be provided for pedestrians and cyclists on portions of the project. Together, these features are designed to provide enough space for everyday traffic and larger vehicles, while also providing accommodations for pedestrians and bicyclists traveling through the area.</a:t>
            </a:r>
          </a:p>
          <a:p>
            <a:endParaRPr lang="en-US" dirty="0"/>
          </a:p>
        </p:txBody>
      </p:sp>
      <p:sp>
        <p:nvSpPr>
          <p:cNvPr id="4" name="Slide Number Placeholder 3">
            <a:extLst>
              <a:ext uri="{FF2B5EF4-FFF2-40B4-BE49-F238E27FC236}">
                <a16:creationId xmlns:a16="http://schemas.microsoft.com/office/drawing/2014/main" id="{11ECB627-798D-E273-6AAE-88679053C585}"/>
              </a:ext>
            </a:extLst>
          </p:cNvPr>
          <p:cNvSpPr>
            <a:spLocks noGrp="1"/>
          </p:cNvSpPr>
          <p:nvPr>
            <p:ph type="sldNum" sz="quarter" idx="5"/>
          </p:nvPr>
        </p:nvSpPr>
        <p:spPr/>
        <p:txBody>
          <a:bodyPr/>
          <a:lstStyle/>
          <a:p>
            <a:fld id="{0810C575-52DF-4EB2-94DE-B3DA071AD52F}" type="slidenum">
              <a:rPr lang="en-US" smtClean="0"/>
              <a:t>20</a:t>
            </a:fld>
            <a:endParaRPr lang="en-US"/>
          </a:p>
        </p:txBody>
      </p:sp>
    </p:spTree>
    <p:extLst>
      <p:ext uri="{BB962C8B-B14F-4D97-AF65-F5344CB8AC3E}">
        <p14:creationId xmlns:p14="http://schemas.microsoft.com/office/powerpoint/2010/main" val="1217388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297405-3308-1743-335D-5545E681B2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3FF8B3-78E4-15AB-5C05-766E5E74AB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D696F5-7398-4CFB-9A3E-538CBC3CC3A8}"/>
              </a:ext>
            </a:extLst>
          </p:cNvPr>
          <p:cNvSpPr>
            <a:spLocks noGrp="1"/>
          </p:cNvSpPr>
          <p:nvPr>
            <p:ph type="body" idx="1"/>
          </p:nvPr>
        </p:nvSpPr>
        <p:spPr/>
        <p:txBody>
          <a:bodyPr/>
          <a:lstStyle/>
          <a:p>
            <a:r>
              <a:rPr lang="en-US" b="0" dirty="0"/>
              <a:t>As part of the proposed improvements, County Road 200 West will also be restriped north of the roundabout to help improve </a:t>
            </a:r>
            <a:r>
              <a:rPr lang="en-US" dirty="0"/>
              <a:t>school </a:t>
            </a:r>
            <a:r>
              <a:rPr lang="en-US"/>
              <a:t>traffic flow</a:t>
            </a:r>
            <a:r>
              <a:rPr lang="en-US" b="0"/>
              <a:t>. </a:t>
            </a:r>
            <a:r>
              <a:rPr lang="en-US" b="0" dirty="0"/>
              <a:t>The roadway will include 11-foot-wide travel lanes in each direction, along with a dedicated northbound turn lane. This additional turn lane will provide space for vehicles waiting to turn without blocking through traffic. The existing shoulders along County Road 200 West will remain variable in width. These improvements will help better organize traffic along County Road 200 West and reduce the potential for turning vehicles to contribute to backups, particularly during the busiest times of the day.</a:t>
            </a:r>
          </a:p>
          <a:p>
            <a:endParaRPr lang="en-US" dirty="0"/>
          </a:p>
        </p:txBody>
      </p:sp>
      <p:sp>
        <p:nvSpPr>
          <p:cNvPr id="4" name="Slide Number Placeholder 3">
            <a:extLst>
              <a:ext uri="{FF2B5EF4-FFF2-40B4-BE49-F238E27FC236}">
                <a16:creationId xmlns:a16="http://schemas.microsoft.com/office/drawing/2014/main" id="{85F8646E-709E-6F91-9BE7-CB41491E2104}"/>
              </a:ext>
            </a:extLst>
          </p:cNvPr>
          <p:cNvSpPr>
            <a:spLocks noGrp="1"/>
          </p:cNvSpPr>
          <p:nvPr>
            <p:ph type="sldNum" sz="quarter" idx="5"/>
          </p:nvPr>
        </p:nvSpPr>
        <p:spPr/>
        <p:txBody>
          <a:bodyPr/>
          <a:lstStyle/>
          <a:p>
            <a:fld id="{0810C575-52DF-4EB2-94DE-B3DA071AD52F}" type="slidenum">
              <a:rPr lang="en-US" smtClean="0"/>
              <a:t>21</a:t>
            </a:fld>
            <a:endParaRPr lang="en-US"/>
          </a:p>
        </p:txBody>
      </p:sp>
    </p:spTree>
    <p:extLst>
      <p:ext uri="{BB962C8B-B14F-4D97-AF65-F5344CB8AC3E}">
        <p14:creationId xmlns:p14="http://schemas.microsoft.com/office/powerpoint/2010/main" val="24231488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t>We are currently in the design and planning phase, which is expected to continue through fall of 2027. During this time, the project team will continue refining the design and incorporating feedback received through the public involvement process. The right-of-way acquisition process is anticipated to begin in spring of 2027 and continue through spring of 2028. Property owners who may be directly impacted will be contacted individually as that process moves forward. The project is currently anticipated to move into bidding in spring of 2028, when INDOT will select a contractor to construct the improvements. Construction is then anticipated to begin in summer of 2028. As we move through these different phases, the project schedule may continue to be refined, and we’ll keep the public informed of any significant updates or changes.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0810C575-52DF-4EB2-94DE-B3DA071AD52F}" type="slidenum">
              <a:rPr lang="en-US" smtClean="0"/>
              <a:t>22</a:t>
            </a:fld>
            <a:endParaRPr lang="en-US"/>
          </a:p>
        </p:txBody>
      </p:sp>
    </p:spTree>
    <p:extLst>
      <p:ext uri="{BB962C8B-B14F-4D97-AF65-F5344CB8AC3E}">
        <p14:creationId xmlns:p14="http://schemas.microsoft.com/office/powerpoint/2010/main" val="35977246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t>That concludes our presentation. On behalf of INDOT and the project team, we want to thank you for taking the time to join us and learn more about the proposed improvements at State Road 234 and County Road 200 West. Your feedback is an important part of the project development process, and we encourage you to share any comments, questions, or concerns you may have. Written comments can be submitted by email or mail using the contact information shown here, or through the project website. You can also leave a voice-recorded comment by contacting INDOT Customer Service at 855-463-6848. Again,</a:t>
            </a:r>
            <a:r>
              <a:rPr lang="en-US"/>
              <a:t> thank you for your time, your participation, and your interest in this project.</a:t>
            </a:r>
          </a:p>
        </p:txBody>
      </p:sp>
      <p:sp>
        <p:nvSpPr>
          <p:cNvPr id="4" name="Slide Number Placeholder 3"/>
          <p:cNvSpPr>
            <a:spLocks noGrp="1"/>
          </p:cNvSpPr>
          <p:nvPr>
            <p:ph type="sldNum" sz="quarter" idx="5"/>
          </p:nvPr>
        </p:nvSpPr>
        <p:spPr/>
        <p:txBody>
          <a:bodyPr/>
          <a:lstStyle/>
          <a:p>
            <a:fld id="{0810C575-52DF-4EB2-94DE-B3DA071AD52F}" type="slidenum">
              <a:rPr lang="en-US" smtClean="0"/>
              <a:t>23</a:t>
            </a:fld>
            <a:endParaRPr lang="en-US"/>
          </a:p>
        </p:txBody>
      </p:sp>
    </p:spTree>
    <p:extLst>
      <p:ext uri="{BB962C8B-B14F-4D97-AF65-F5344CB8AC3E}">
        <p14:creationId xmlns:p14="http://schemas.microsoft.com/office/powerpoint/2010/main" val="393699337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svg"/><Relationship Id="rId1" Type="http://schemas.openxmlformats.org/officeDocument/2006/relationships/slideMaster" Target="../slideMasters/slideMaster1.xml"/><Relationship Id="rId4" Type="http://schemas.openxmlformats.org/officeDocument/2006/relationships/image" Target="../media/image1.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5.sv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D8BD707-D9CF-40AE-B4C6-C98DA3205C09}" type="datetimeFigureOut">
              <a:rPr lang="en-US" smtClean="0"/>
              <a:pPr/>
              <a:t>9/24/2026</a:t>
            </a:fld>
            <a:endParaRPr lang="en-US"/>
          </a:p>
        </p:txBody>
      </p:sp>
      <p:sp>
        <p:nvSpPr>
          <p:cNvPr id="8" name="Freeform 2">
            <a:extLst>
              <a:ext uri="{FF2B5EF4-FFF2-40B4-BE49-F238E27FC236}">
                <a16:creationId xmlns:a16="http://schemas.microsoft.com/office/drawing/2014/main" id="{6E9A4569-CEF0-C69C-FE69-4EB277ECFC96}"/>
              </a:ext>
            </a:extLst>
          </p:cNvPr>
          <p:cNvSpPr>
            <a:spLocks noGrp="1" noRot="1" noMove="1" noResize="1" noEditPoints="1" noAdjustHandles="1" noChangeArrowheads="1" noChangeShapeType="1"/>
          </p:cNvSpPr>
          <p:nvPr/>
        </p:nvSpPr>
        <p:spPr>
          <a:xfrm>
            <a:off x="16468663" y="9098109"/>
            <a:ext cx="640763" cy="160191"/>
          </a:xfrm>
          <a:custGeom>
            <a:avLst/>
            <a:gdLst/>
            <a:ahLst/>
            <a:cxnLst/>
            <a:rect l="l" t="t" r="r" b="b"/>
            <a:pathLst>
              <a:path w="640763" h="160191">
                <a:moveTo>
                  <a:pt x="0" y="0"/>
                </a:moveTo>
                <a:lnTo>
                  <a:pt x="640763" y="0"/>
                </a:lnTo>
                <a:lnTo>
                  <a:pt x="640763" y="160191"/>
                </a:lnTo>
                <a:lnTo>
                  <a:pt x="0" y="16019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9" name="Group 3">
            <a:extLst>
              <a:ext uri="{FF2B5EF4-FFF2-40B4-BE49-F238E27FC236}">
                <a16:creationId xmlns:a16="http://schemas.microsoft.com/office/drawing/2014/main" id="{EEC06119-8545-C884-BA63-85DCE1703CB3}"/>
              </a:ext>
            </a:extLst>
          </p:cNvPr>
          <p:cNvGrpSpPr/>
          <p:nvPr/>
        </p:nvGrpSpPr>
        <p:grpSpPr>
          <a:xfrm>
            <a:off x="8459851" y="9486900"/>
            <a:ext cx="9509981" cy="715226"/>
            <a:chOff x="0" y="0"/>
            <a:chExt cx="12679975" cy="953635"/>
          </a:xfrm>
        </p:grpSpPr>
        <p:sp>
          <p:nvSpPr>
            <p:cNvPr id="13" name="TextBox 4">
              <a:extLst>
                <a:ext uri="{FF2B5EF4-FFF2-40B4-BE49-F238E27FC236}">
                  <a16:creationId xmlns:a16="http://schemas.microsoft.com/office/drawing/2014/main" id="{EE733DA9-CE28-25C9-1714-51955FA2EB53}"/>
                </a:ext>
              </a:extLst>
            </p:cNvPr>
            <p:cNvSpPr txBox="1">
              <a:spLocks noGrp="1" noRot="1" noMove="1" noResize="1" noEditPoints="1" noAdjustHandles="1" noChangeArrowheads="1" noChangeShapeType="1"/>
            </p:cNvSpPr>
            <p:nvPr/>
          </p:nvSpPr>
          <p:spPr>
            <a:xfrm>
              <a:off x="0" y="145407"/>
              <a:ext cx="11726341" cy="571431"/>
            </a:xfrm>
            <a:prstGeom prst="rect">
              <a:avLst/>
            </a:prstGeom>
          </p:spPr>
          <p:txBody>
            <a:bodyPr lIns="0" tIns="0" rIns="0" bIns="0" rtlCol="0" anchor="t">
              <a:spAutoFit/>
            </a:bodyPr>
            <a:lstStyle/>
            <a:p>
              <a:pPr algn="ctr">
                <a:lnSpc>
                  <a:spcPts val="3751"/>
                </a:lnSpc>
                <a:spcBef>
                  <a:spcPct val="0"/>
                </a:spcBef>
              </a:pPr>
              <a:r>
                <a:rPr lang="en-US" sz="2344" spc="464">
                  <a:solidFill>
                    <a:srgbClr val="173184"/>
                  </a:solidFill>
                  <a:latin typeface="Aileron"/>
                  <a:ea typeface="Aileron"/>
                  <a:cs typeface="Aileron"/>
                  <a:sym typeface="Aileron"/>
                </a:rPr>
                <a:t>INDIANA DEPARTMENT OF TRANSPORTATION</a:t>
              </a:r>
            </a:p>
          </p:txBody>
        </p:sp>
        <p:sp>
          <p:nvSpPr>
            <p:cNvPr id="14" name="Freeform 5">
              <a:extLst>
                <a:ext uri="{FF2B5EF4-FFF2-40B4-BE49-F238E27FC236}">
                  <a16:creationId xmlns:a16="http://schemas.microsoft.com/office/drawing/2014/main" id="{F8B7437C-7637-CB22-C2A5-A1D1F80C5433}"/>
                </a:ext>
              </a:extLst>
            </p:cNvPr>
            <p:cNvSpPr>
              <a:spLocks noGrp="1" noRot="1" noMove="1" noResize="1" noEditPoints="1" noAdjustHandles="1" noChangeArrowheads="1" noChangeShapeType="1"/>
            </p:cNvSpPr>
            <p:nvPr/>
          </p:nvSpPr>
          <p:spPr>
            <a:xfrm>
              <a:off x="11726341" y="0"/>
              <a:ext cx="953635" cy="953635"/>
            </a:xfrm>
            <a:custGeom>
              <a:avLst/>
              <a:gdLst/>
              <a:ahLst/>
              <a:cxnLst/>
              <a:rect l="l" t="t" r="r" b="b"/>
              <a:pathLst>
                <a:path w="953635" h="953635">
                  <a:moveTo>
                    <a:pt x="0" y="0"/>
                  </a:moveTo>
                  <a:lnTo>
                    <a:pt x="953634" y="0"/>
                  </a:lnTo>
                  <a:lnTo>
                    <a:pt x="953634" y="953635"/>
                  </a:lnTo>
                  <a:lnTo>
                    <a:pt x="0" y="953635"/>
                  </a:lnTo>
                  <a:lnTo>
                    <a:pt x="0" y="0"/>
                  </a:lnTo>
                  <a:close/>
                </a:path>
              </a:pathLst>
            </a:custGeom>
            <a:blipFill>
              <a:blip r:embed="rId3"/>
              <a:stretch>
                <a:fillRect/>
              </a:stretch>
            </a:blipFill>
          </p:spPr>
          <p:txBody>
            <a:bodyPr/>
            <a:lstStyle/>
            <a:p>
              <a:endParaRPr lang="en-US"/>
            </a:p>
          </p:txBody>
        </p:sp>
      </p:grpSp>
      <p:sp>
        <p:nvSpPr>
          <p:cNvPr id="10" name="Freeform 6">
            <a:extLst>
              <a:ext uri="{FF2B5EF4-FFF2-40B4-BE49-F238E27FC236}">
                <a16:creationId xmlns:a16="http://schemas.microsoft.com/office/drawing/2014/main" id="{8BBD3909-B995-2D58-0601-7ECA0C5D71DC}"/>
              </a:ext>
            </a:extLst>
          </p:cNvPr>
          <p:cNvSpPr>
            <a:spLocks noGrp="1" noRot="1" noMove="1" noResize="1" noEditPoints="1" noAdjustHandles="1" noChangeArrowheads="1" noChangeShapeType="1"/>
          </p:cNvSpPr>
          <p:nvPr/>
        </p:nvSpPr>
        <p:spPr>
          <a:xfrm>
            <a:off x="2989202" y="2956415"/>
            <a:ext cx="3637104" cy="3637104"/>
          </a:xfrm>
          <a:custGeom>
            <a:avLst/>
            <a:gdLst/>
            <a:ahLst/>
            <a:cxnLst/>
            <a:rect l="l" t="t" r="r" b="b"/>
            <a:pathLst>
              <a:path w="3637104" h="3637104">
                <a:moveTo>
                  <a:pt x="0" y="0"/>
                </a:moveTo>
                <a:lnTo>
                  <a:pt x="3637104" y="0"/>
                </a:lnTo>
                <a:lnTo>
                  <a:pt x="3637104" y="3637104"/>
                </a:lnTo>
                <a:lnTo>
                  <a:pt x="0" y="3637104"/>
                </a:lnTo>
                <a:lnTo>
                  <a:pt x="0" y="0"/>
                </a:lnTo>
                <a:close/>
              </a:path>
            </a:pathLst>
          </a:custGeom>
          <a:blipFill>
            <a:blip r:embed="rId3"/>
            <a:stretch>
              <a:fillRect/>
            </a:stretch>
          </a:blipFill>
        </p:spPr>
        <p:txBody>
          <a:bodyPr/>
          <a:lstStyle/>
          <a:p>
            <a:endParaRPr lang="en-US"/>
          </a:p>
        </p:txBody>
      </p:sp>
      <p:sp>
        <p:nvSpPr>
          <p:cNvPr id="11" name="Freeform 7">
            <a:extLst>
              <a:ext uri="{FF2B5EF4-FFF2-40B4-BE49-F238E27FC236}">
                <a16:creationId xmlns:a16="http://schemas.microsoft.com/office/drawing/2014/main" id="{BB4C4BE0-FB88-AAC3-4E67-8A36C63A9E1D}"/>
              </a:ext>
            </a:extLst>
          </p:cNvPr>
          <p:cNvSpPr>
            <a:spLocks noGrp="1" noRot="1" noMove="1" noResize="1" noEditPoints="1" noAdjustHandles="1" noChangeArrowheads="1" noChangeShapeType="1"/>
          </p:cNvSpPr>
          <p:nvPr/>
        </p:nvSpPr>
        <p:spPr>
          <a:xfrm>
            <a:off x="0" y="1495881"/>
            <a:ext cx="6626306" cy="8791119"/>
          </a:xfrm>
          <a:custGeom>
            <a:avLst/>
            <a:gdLst/>
            <a:ahLst/>
            <a:cxnLst/>
            <a:rect l="l" t="t" r="r" b="b"/>
            <a:pathLst>
              <a:path w="6626306" h="8791119">
                <a:moveTo>
                  <a:pt x="0" y="0"/>
                </a:moveTo>
                <a:lnTo>
                  <a:pt x="6626306" y="0"/>
                </a:lnTo>
                <a:lnTo>
                  <a:pt x="6626306" y="8791119"/>
                </a:lnTo>
                <a:lnTo>
                  <a:pt x="0" y="879111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8" name="Text Placeholder 17">
            <a:extLst>
              <a:ext uri="{FF2B5EF4-FFF2-40B4-BE49-F238E27FC236}">
                <a16:creationId xmlns:a16="http://schemas.microsoft.com/office/drawing/2014/main" id="{0FEDFD02-A3B1-7F24-3978-36F1297C7C6D}"/>
              </a:ext>
            </a:extLst>
          </p:cNvPr>
          <p:cNvSpPr>
            <a:spLocks noGrp="1"/>
          </p:cNvSpPr>
          <p:nvPr>
            <p:ph type="body" sz="quarter" idx="11" hasCustomPrompt="1"/>
          </p:nvPr>
        </p:nvSpPr>
        <p:spPr>
          <a:xfrm>
            <a:off x="11277600" y="2400300"/>
            <a:ext cx="6692233" cy="1905000"/>
          </a:xfrm>
        </p:spPr>
        <p:txBody>
          <a:bodyPr/>
          <a:lstStyle>
            <a:lvl1pPr marL="0" indent="0">
              <a:buNone/>
              <a:defRPr sz="9200" spc="-150">
                <a:solidFill>
                  <a:srgbClr val="173184"/>
                </a:solidFill>
                <a:latin typeface="Impact" panose="020B0806030902050204" pitchFamily="34" charset="0"/>
              </a:defRPr>
            </a:lvl1pPr>
          </a:lstStyle>
          <a:p>
            <a:pPr lvl="0"/>
            <a:r>
              <a:rPr lang="en-US"/>
              <a:t>Title Slide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r Text Slide">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D6004774-3289-C6D4-0793-3B0FE76AE875}"/>
              </a:ext>
            </a:extLst>
          </p:cNvPr>
          <p:cNvGrpSpPr>
            <a:grpSpLocks noGrp="1" noUngrp="1" noRot="1" noMove="1" noResize="1"/>
          </p:cNvGrpSpPr>
          <p:nvPr/>
        </p:nvGrpSpPr>
        <p:grpSpPr>
          <a:xfrm>
            <a:off x="86399" y="-401090"/>
            <a:ext cx="18201601" cy="10688090"/>
            <a:chOff x="152400" y="-361652"/>
            <a:chExt cx="20231874" cy="10648653"/>
          </a:xfrm>
        </p:grpSpPr>
        <p:sp>
          <p:nvSpPr>
            <p:cNvPr id="19" name="Freeform 7">
              <a:extLst>
                <a:ext uri="{FF2B5EF4-FFF2-40B4-BE49-F238E27FC236}">
                  <a16:creationId xmlns:a16="http://schemas.microsoft.com/office/drawing/2014/main" id="{E8EDD365-C1FA-000D-75CB-889B893DBDFF}"/>
                </a:ext>
              </a:extLst>
            </p:cNvPr>
            <p:cNvSpPr>
              <a:spLocks noGrp="1" noRot="1" noMove="1" noResize="1" noEditPoints="1" noAdjustHandles="1" noChangeArrowheads="1" noChangeShapeType="1"/>
            </p:cNvSpPr>
            <p:nvPr/>
          </p:nvSpPr>
          <p:spPr>
            <a:xfrm rot="-5400000">
              <a:off x="-1313092" y="1465492"/>
              <a:ext cx="10287001" cy="7356017"/>
            </a:xfrm>
            <a:custGeom>
              <a:avLst/>
              <a:gdLst/>
              <a:ahLst/>
              <a:cxnLst/>
              <a:rect l="l" t="t" r="r" b="b"/>
              <a:pathLst>
                <a:path w="14712033" h="7356017">
                  <a:moveTo>
                    <a:pt x="0" y="0"/>
                  </a:moveTo>
                  <a:lnTo>
                    <a:pt x="14712033" y="0"/>
                  </a:lnTo>
                  <a:lnTo>
                    <a:pt x="14712033" y="7356016"/>
                  </a:lnTo>
                  <a:lnTo>
                    <a:pt x="0" y="7356016"/>
                  </a:lnTo>
                  <a:lnTo>
                    <a:pt x="0" y="0"/>
                  </a:lnTo>
                  <a:close/>
                </a:path>
              </a:pathLst>
            </a:custGeom>
            <a:blipFill>
              <a:blip>
                <a:extLst>
                  <a:ext uri="{96DAC541-7B7A-43D3-8B79-37D633B846F1}">
                    <asvg:svgBlip xmlns:asvg="http://schemas.microsoft.com/office/drawing/2016/SVG/main" r:embed="rId2"/>
                  </a:ext>
                </a:extLst>
              </a:blip>
              <a:stretch>
                <a:fillRect l="-21509" r="-21507"/>
              </a:stretch>
            </a:blipFill>
          </p:spPr>
          <p:txBody>
            <a:bodyPr/>
            <a:lstStyle/>
            <a:p>
              <a:endParaRPr lang="en-US"/>
            </a:p>
          </p:txBody>
        </p:sp>
        <p:grpSp>
          <p:nvGrpSpPr>
            <p:cNvPr id="20" name="Group 3">
              <a:extLst>
                <a:ext uri="{FF2B5EF4-FFF2-40B4-BE49-F238E27FC236}">
                  <a16:creationId xmlns:a16="http://schemas.microsoft.com/office/drawing/2014/main" id="{43FAF245-2E0F-277C-AEBD-3988501D28FB}"/>
                </a:ext>
              </a:extLst>
            </p:cNvPr>
            <p:cNvGrpSpPr>
              <a:grpSpLocks noGrp="1" noUngrp="1" noRot="1" noMove="1" noResize="1"/>
            </p:cNvGrpSpPr>
            <p:nvPr/>
          </p:nvGrpSpPr>
          <p:grpSpPr>
            <a:xfrm>
              <a:off x="6935963" y="-361652"/>
              <a:ext cx="13448311" cy="10648652"/>
              <a:chOff x="0" y="-95250"/>
              <a:chExt cx="3541942" cy="2804583"/>
            </a:xfrm>
          </p:grpSpPr>
          <p:sp>
            <p:nvSpPr>
              <p:cNvPr id="27" name="Freeform 4">
                <a:extLst>
                  <a:ext uri="{FF2B5EF4-FFF2-40B4-BE49-F238E27FC236}">
                    <a16:creationId xmlns:a16="http://schemas.microsoft.com/office/drawing/2014/main" id="{759FA8B2-3408-C3EF-BD5B-0132D8A2436E}"/>
                  </a:ext>
                </a:extLst>
              </p:cNvPr>
              <p:cNvSpPr>
                <a:spLocks noGrp="1" noRot="1" noMove="1" noResize="1" noEditPoints="1" noAdjustHandles="1" noChangeArrowheads="1" noChangeShapeType="1"/>
              </p:cNvSpPr>
              <p:nvPr/>
            </p:nvSpPr>
            <p:spPr>
              <a:xfrm>
                <a:off x="0" y="0"/>
                <a:ext cx="3541942" cy="2709333"/>
              </a:xfrm>
              <a:custGeom>
                <a:avLst/>
                <a:gdLst/>
                <a:ahLst/>
                <a:cxnLst/>
                <a:rect l="l" t="t" r="r" b="b"/>
                <a:pathLst>
                  <a:path w="3541942" h="2709333">
                    <a:moveTo>
                      <a:pt x="0" y="0"/>
                    </a:moveTo>
                    <a:lnTo>
                      <a:pt x="3541942" y="0"/>
                    </a:lnTo>
                    <a:lnTo>
                      <a:pt x="3541942" y="2709333"/>
                    </a:lnTo>
                    <a:lnTo>
                      <a:pt x="0" y="2709333"/>
                    </a:lnTo>
                    <a:close/>
                  </a:path>
                </a:pathLst>
              </a:custGeom>
              <a:solidFill>
                <a:srgbClr val="FFFFFF"/>
              </a:solidFill>
            </p:spPr>
            <p:txBody>
              <a:bodyPr/>
              <a:lstStyle/>
              <a:p>
                <a:endParaRPr lang="en-US"/>
              </a:p>
            </p:txBody>
          </p:sp>
          <p:sp>
            <p:nvSpPr>
              <p:cNvPr id="28" name="TextBox 5">
                <a:extLst>
                  <a:ext uri="{FF2B5EF4-FFF2-40B4-BE49-F238E27FC236}">
                    <a16:creationId xmlns:a16="http://schemas.microsoft.com/office/drawing/2014/main" id="{C4C5C9DB-B51E-EF77-55C2-DD18F36D0B1B}"/>
                  </a:ext>
                </a:extLst>
              </p:cNvPr>
              <p:cNvSpPr txBox="1">
                <a:spLocks noGrp="1" noRot="1" noMove="1" noResize="1" noEditPoints="1" noAdjustHandles="1" noChangeArrowheads="1" noChangeShapeType="1"/>
              </p:cNvSpPr>
              <p:nvPr/>
            </p:nvSpPr>
            <p:spPr>
              <a:xfrm>
                <a:off x="0" y="-95250"/>
                <a:ext cx="3541942" cy="2804583"/>
              </a:xfrm>
              <a:prstGeom prst="rect">
                <a:avLst/>
              </a:prstGeom>
            </p:spPr>
            <p:txBody>
              <a:bodyPr lIns="50800" tIns="50800" rIns="50800" bIns="50800" rtlCol="0" anchor="ctr"/>
              <a:lstStyle/>
              <a:p>
                <a:pPr algn="ctr">
                  <a:lnSpc>
                    <a:spcPts val="3751"/>
                  </a:lnSpc>
                </a:pPr>
                <a:endParaRPr/>
              </a:p>
            </p:txBody>
          </p:sp>
        </p:grpSp>
        <p:grpSp>
          <p:nvGrpSpPr>
            <p:cNvPr id="21" name="Group 8">
              <a:extLst>
                <a:ext uri="{FF2B5EF4-FFF2-40B4-BE49-F238E27FC236}">
                  <a16:creationId xmlns:a16="http://schemas.microsoft.com/office/drawing/2014/main" id="{E2DF434D-FAF0-02A2-175C-D2FBE27EEE93}"/>
                </a:ext>
              </a:extLst>
            </p:cNvPr>
            <p:cNvGrpSpPr>
              <a:grpSpLocks noGrp="1" noUngrp="1" noRot="1" noMove="1" noResize="1"/>
            </p:cNvGrpSpPr>
            <p:nvPr/>
          </p:nvGrpSpPr>
          <p:grpSpPr>
            <a:xfrm rot="-5400000">
              <a:off x="914400" y="2040178"/>
              <a:ext cx="6206639" cy="6206639"/>
              <a:chOff x="0" y="0"/>
              <a:chExt cx="812800" cy="812800"/>
            </a:xfrm>
          </p:grpSpPr>
          <p:sp>
            <p:nvSpPr>
              <p:cNvPr id="25" name="Freeform 9">
                <a:extLst>
                  <a:ext uri="{FF2B5EF4-FFF2-40B4-BE49-F238E27FC236}">
                    <a16:creationId xmlns:a16="http://schemas.microsoft.com/office/drawing/2014/main" id="{3D5C7B80-C080-4AAB-A024-346D4E9E9B2E}"/>
                  </a:ext>
                </a:extLst>
              </p:cNvPr>
              <p:cNvSpPr>
                <a:spLocks noGrp="1" noRot="1" noMove="1" noResize="1" noEditPoints="1" noAdjustHandles="1" noChangeArrowheads="1" noChangeShapeType="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26" name="TextBox 10">
                <a:extLst>
                  <a:ext uri="{FF2B5EF4-FFF2-40B4-BE49-F238E27FC236}">
                    <a16:creationId xmlns:a16="http://schemas.microsoft.com/office/drawing/2014/main" id="{3EE5328B-81B5-24F4-1EA0-473B40F32642}"/>
                  </a:ext>
                </a:extLst>
              </p:cNvPr>
              <p:cNvSpPr txBox="1">
                <a:spLocks noGrp="1" noRot="1" noMove="1" noResize="1" noEditPoints="1" noAdjustHandles="1" noChangeArrowheads="1" noChangeShapeType="1"/>
              </p:cNvSpPr>
              <p:nvPr/>
            </p:nvSpPr>
            <p:spPr>
              <a:xfrm>
                <a:off x="76200" y="47625"/>
                <a:ext cx="660400" cy="688975"/>
              </a:xfrm>
              <a:prstGeom prst="rect">
                <a:avLst/>
              </a:prstGeom>
            </p:spPr>
            <p:txBody>
              <a:bodyPr lIns="102167" tIns="102167" rIns="102167" bIns="102167" rtlCol="0" anchor="ctr"/>
              <a:lstStyle/>
              <a:p>
                <a:pPr algn="ctr">
                  <a:lnSpc>
                    <a:spcPts val="2659"/>
                  </a:lnSpc>
                </a:pPr>
                <a:endParaRPr/>
              </a:p>
            </p:txBody>
          </p:sp>
        </p:grpSp>
        <p:grpSp>
          <p:nvGrpSpPr>
            <p:cNvPr id="22" name="Group 11">
              <a:extLst>
                <a:ext uri="{FF2B5EF4-FFF2-40B4-BE49-F238E27FC236}">
                  <a16:creationId xmlns:a16="http://schemas.microsoft.com/office/drawing/2014/main" id="{145A23E8-8C27-AA7A-DBD1-0CB3927758E9}"/>
                </a:ext>
              </a:extLst>
            </p:cNvPr>
            <p:cNvGrpSpPr>
              <a:grpSpLocks noGrp="1" noUngrp="1" noRot="1" noMove="1" noResize="1"/>
            </p:cNvGrpSpPr>
            <p:nvPr/>
          </p:nvGrpSpPr>
          <p:grpSpPr>
            <a:xfrm rot="-5400000">
              <a:off x="1304105" y="4563589"/>
              <a:ext cx="10287001" cy="1159821"/>
              <a:chOff x="0" y="0"/>
              <a:chExt cx="1872680" cy="151886"/>
            </a:xfrm>
          </p:grpSpPr>
          <p:sp>
            <p:nvSpPr>
              <p:cNvPr id="23" name="Freeform 12">
                <a:extLst>
                  <a:ext uri="{FF2B5EF4-FFF2-40B4-BE49-F238E27FC236}">
                    <a16:creationId xmlns:a16="http://schemas.microsoft.com/office/drawing/2014/main" id="{FF7A5D52-223B-EBD0-B603-6F3CFC8A8809}"/>
                  </a:ext>
                </a:extLst>
              </p:cNvPr>
              <p:cNvSpPr>
                <a:spLocks noGrp="1" noRot="1" noMove="1" noResize="1" noEditPoints="1" noAdjustHandles="1" noChangeArrowheads="1" noChangeShapeType="1"/>
              </p:cNvSpPr>
              <p:nvPr/>
            </p:nvSpPr>
            <p:spPr>
              <a:xfrm>
                <a:off x="0" y="0"/>
                <a:ext cx="1872680" cy="151886"/>
              </a:xfrm>
              <a:custGeom>
                <a:avLst/>
                <a:gdLst/>
                <a:ahLst/>
                <a:cxnLst/>
                <a:rect l="l" t="t" r="r" b="b"/>
                <a:pathLst>
                  <a:path w="1872680" h="151886">
                    <a:moveTo>
                      <a:pt x="0" y="0"/>
                    </a:moveTo>
                    <a:lnTo>
                      <a:pt x="1872680" y="0"/>
                    </a:lnTo>
                    <a:lnTo>
                      <a:pt x="1872680" y="151886"/>
                    </a:lnTo>
                    <a:lnTo>
                      <a:pt x="0" y="151886"/>
                    </a:lnTo>
                    <a:close/>
                  </a:path>
                </a:pathLst>
              </a:custGeom>
              <a:solidFill>
                <a:srgbClr val="FFFFFF"/>
              </a:solidFill>
            </p:spPr>
            <p:txBody>
              <a:bodyPr/>
              <a:lstStyle/>
              <a:p>
                <a:endParaRPr lang="en-US"/>
              </a:p>
            </p:txBody>
          </p:sp>
          <p:sp>
            <p:nvSpPr>
              <p:cNvPr id="24" name="TextBox 13">
                <a:extLst>
                  <a:ext uri="{FF2B5EF4-FFF2-40B4-BE49-F238E27FC236}">
                    <a16:creationId xmlns:a16="http://schemas.microsoft.com/office/drawing/2014/main" id="{E876C34B-5E6B-6E20-BEC6-38B9C3781BEA}"/>
                  </a:ext>
                </a:extLst>
              </p:cNvPr>
              <p:cNvSpPr txBox="1">
                <a:spLocks noGrp="1" noRot="1" noMove="1" noResize="1" noEditPoints="1" noAdjustHandles="1" noChangeArrowheads="1" noChangeShapeType="1"/>
              </p:cNvSpPr>
              <p:nvPr/>
            </p:nvSpPr>
            <p:spPr>
              <a:xfrm>
                <a:off x="0" y="-28575"/>
                <a:ext cx="1872680" cy="180461"/>
              </a:xfrm>
              <a:prstGeom prst="rect">
                <a:avLst/>
              </a:prstGeom>
            </p:spPr>
            <p:txBody>
              <a:bodyPr lIns="102167" tIns="102167" rIns="102167" bIns="102167" rtlCol="0" anchor="ctr"/>
              <a:lstStyle/>
              <a:p>
                <a:pPr algn="ctr">
                  <a:lnSpc>
                    <a:spcPts val="2659"/>
                  </a:lnSpc>
                </a:pPr>
                <a:endParaRPr/>
              </a:p>
            </p:txBody>
          </p:sp>
        </p:grpSp>
      </p:grpSp>
      <p:sp>
        <p:nvSpPr>
          <p:cNvPr id="6" name="Freeform 14">
            <a:extLst>
              <a:ext uri="{FF2B5EF4-FFF2-40B4-BE49-F238E27FC236}">
                <a16:creationId xmlns:a16="http://schemas.microsoft.com/office/drawing/2014/main" id="{435332E1-93DA-F5EA-A6A4-0DAF1974A656}"/>
              </a:ext>
            </a:extLst>
          </p:cNvPr>
          <p:cNvSpPr>
            <a:spLocks noGrp="1" noRot="1" noMove="1" noResize="1" noEditPoints="1" noAdjustHandles="1" noChangeArrowheads="1" noChangeShapeType="1"/>
          </p:cNvSpPr>
          <p:nvPr/>
        </p:nvSpPr>
        <p:spPr>
          <a:xfrm>
            <a:off x="516019" y="2029656"/>
            <a:ext cx="6265781" cy="6265781"/>
          </a:xfrm>
          <a:custGeom>
            <a:avLst/>
            <a:gdLst/>
            <a:ahLst/>
            <a:cxnLst/>
            <a:rect l="l" t="t" r="r" b="b"/>
            <a:pathLst>
              <a:path w="5666635" h="5666635">
                <a:moveTo>
                  <a:pt x="0" y="0"/>
                </a:moveTo>
                <a:lnTo>
                  <a:pt x="5666635" y="0"/>
                </a:lnTo>
                <a:lnTo>
                  <a:pt x="5666635" y="5666634"/>
                </a:lnTo>
                <a:lnTo>
                  <a:pt x="0" y="5666634"/>
                </a:lnTo>
                <a:lnTo>
                  <a:pt x="0" y="0"/>
                </a:lnTo>
                <a:close/>
              </a:path>
            </a:pathLst>
          </a:custGeom>
          <a:blipFill>
            <a:blip r:embed="rId3"/>
            <a:stretch>
              <a:fillRect/>
            </a:stretch>
          </a:blipFill>
        </p:spPr>
        <p:txBody>
          <a:bodyPr/>
          <a:lstStyle/>
          <a:p>
            <a:endParaRPr lang="en-US"/>
          </a:p>
        </p:txBody>
      </p:sp>
      <p:sp>
        <p:nvSpPr>
          <p:cNvPr id="7" name="Freeform 2">
            <a:extLst>
              <a:ext uri="{FF2B5EF4-FFF2-40B4-BE49-F238E27FC236}">
                <a16:creationId xmlns:a16="http://schemas.microsoft.com/office/drawing/2014/main" id="{2B913290-D53F-F299-5077-1495A6271A5D}"/>
              </a:ext>
            </a:extLst>
          </p:cNvPr>
          <p:cNvSpPr>
            <a:spLocks noGrp="1" noRot="1" noMove="1" noResize="1" noEditPoints="1" noAdjustHandles="1" noChangeArrowheads="1" noChangeShapeType="1"/>
          </p:cNvSpPr>
          <p:nvPr/>
        </p:nvSpPr>
        <p:spPr>
          <a:xfrm>
            <a:off x="16468663" y="9098109"/>
            <a:ext cx="640763" cy="160191"/>
          </a:xfrm>
          <a:custGeom>
            <a:avLst/>
            <a:gdLst/>
            <a:ahLst/>
            <a:cxnLst/>
            <a:rect l="l" t="t" r="r" b="b"/>
            <a:pathLst>
              <a:path w="640763" h="160191">
                <a:moveTo>
                  <a:pt x="0" y="0"/>
                </a:moveTo>
                <a:lnTo>
                  <a:pt x="640763" y="0"/>
                </a:lnTo>
                <a:lnTo>
                  <a:pt x="640763" y="160191"/>
                </a:lnTo>
                <a:lnTo>
                  <a:pt x="0" y="16019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12" name="Group 3">
            <a:extLst>
              <a:ext uri="{FF2B5EF4-FFF2-40B4-BE49-F238E27FC236}">
                <a16:creationId xmlns:a16="http://schemas.microsoft.com/office/drawing/2014/main" id="{EA9637E2-20C5-D8DC-B46D-AE21A28EF8E3}"/>
              </a:ext>
            </a:extLst>
          </p:cNvPr>
          <p:cNvGrpSpPr/>
          <p:nvPr/>
        </p:nvGrpSpPr>
        <p:grpSpPr>
          <a:xfrm>
            <a:off x="8459851" y="9486900"/>
            <a:ext cx="9509981" cy="715226"/>
            <a:chOff x="0" y="0"/>
            <a:chExt cx="12679975" cy="953635"/>
          </a:xfrm>
        </p:grpSpPr>
        <p:sp>
          <p:nvSpPr>
            <p:cNvPr id="16" name="TextBox 4">
              <a:extLst>
                <a:ext uri="{FF2B5EF4-FFF2-40B4-BE49-F238E27FC236}">
                  <a16:creationId xmlns:a16="http://schemas.microsoft.com/office/drawing/2014/main" id="{C0147831-BB40-033C-3927-D0D49246D13D}"/>
                </a:ext>
              </a:extLst>
            </p:cNvPr>
            <p:cNvSpPr txBox="1">
              <a:spLocks noGrp="1" noRot="1" noMove="1" noResize="1" noEditPoints="1" noAdjustHandles="1" noChangeArrowheads="1" noChangeShapeType="1"/>
            </p:cNvSpPr>
            <p:nvPr/>
          </p:nvSpPr>
          <p:spPr>
            <a:xfrm>
              <a:off x="0" y="145407"/>
              <a:ext cx="11726341" cy="571431"/>
            </a:xfrm>
            <a:prstGeom prst="rect">
              <a:avLst/>
            </a:prstGeom>
          </p:spPr>
          <p:txBody>
            <a:bodyPr lIns="0" tIns="0" rIns="0" bIns="0" rtlCol="0" anchor="t">
              <a:spAutoFit/>
            </a:bodyPr>
            <a:lstStyle/>
            <a:p>
              <a:pPr algn="ctr">
                <a:lnSpc>
                  <a:spcPts val="3751"/>
                </a:lnSpc>
                <a:spcBef>
                  <a:spcPct val="0"/>
                </a:spcBef>
              </a:pPr>
              <a:r>
                <a:rPr lang="en-US" sz="2344" spc="464">
                  <a:solidFill>
                    <a:srgbClr val="173184"/>
                  </a:solidFill>
                  <a:latin typeface="Aileron"/>
                  <a:ea typeface="Aileron"/>
                  <a:cs typeface="Aileron"/>
                  <a:sym typeface="Aileron"/>
                </a:rPr>
                <a:t>INDIANA DEPARTMENT OF TRANSPORTATION</a:t>
              </a:r>
            </a:p>
          </p:txBody>
        </p:sp>
        <p:sp>
          <p:nvSpPr>
            <p:cNvPr id="17" name="Freeform 5">
              <a:extLst>
                <a:ext uri="{FF2B5EF4-FFF2-40B4-BE49-F238E27FC236}">
                  <a16:creationId xmlns:a16="http://schemas.microsoft.com/office/drawing/2014/main" id="{B9B477E9-06BF-A8B4-E9D2-8D276404A557}"/>
                </a:ext>
              </a:extLst>
            </p:cNvPr>
            <p:cNvSpPr>
              <a:spLocks noGrp="1" noRot="1" noMove="1" noResize="1" noEditPoints="1" noAdjustHandles="1" noChangeArrowheads="1" noChangeShapeType="1"/>
            </p:cNvSpPr>
            <p:nvPr/>
          </p:nvSpPr>
          <p:spPr>
            <a:xfrm>
              <a:off x="11726341" y="0"/>
              <a:ext cx="953635" cy="953635"/>
            </a:xfrm>
            <a:custGeom>
              <a:avLst/>
              <a:gdLst/>
              <a:ahLst/>
              <a:cxnLst/>
              <a:rect l="l" t="t" r="r" b="b"/>
              <a:pathLst>
                <a:path w="953635" h="953635">
                  <a:moveTo>
                    <a:pt x="0" y="0"/>
                  </a:moveTo>
                  <a:lnTo>
                    <a:pt x="953634" y="0"/>
                  </a:lnTo>
                  <a:lnTo>
                    <a:pt x="953634" y="953635"/>
                  </a:lnTo>
                  <a:lnTo>
                    <a:pt x="0" y="953635"/>
                  </a:lnTo>
                  <a:lnTo>
                    <a:pt x="0" y="0"/>
                  </a:lnTo>
                  <a:close/>
                </a:path>
              </a:pathLst>
            </a:custGeom>
            <a:blipFill>
              <a:blip r:embed="rId3"/>
              <a:stretch>
                <a:fillRect/>
              </a:stretch>
            </a:blipFill>
          </p:spPr>
          <p:txBody>
            <a:bodyPr/>
            <a:lstStyle/>
            <a:p>
              <a:endParaRPr lang="en-US"/>
            </a:p>
          </p:txBody>
        </p:sp>
      </p:grpSp>
      <p:sp>
        <p:nvSpPr>
          <p:cNvPr id="32" name="Text Placeholder 31">
            <a:extLst>
              <a:ext uri="{FF2B5EF4-FFF2-40B4-BE49-F238E27FC236}">
                <a16:creationId xmlns:a16="http://schemas.microsoft.com/office/drawing/2014/main" id="{8E397713-A6FD-81D9-3CF3-90856CE60CC3}"/>
              </a:ext>
            </a:extLst>
          </p:cNvPr>
          <p:cNvSpPr>
            <a:spLocks noGrp="1"/>
          </p:cNvSpPr>
          <p:nvPr>
            <p:ph type="body" sz="quarter" idx="10" hasCustomPrompt="1"/>
          </p:nvPr>
        </p:nvSpPr>
        <p:spPr>
          <a:xfrm>
            <a:off x="7183997" y="3867146"/>
            <a:ext cx="10737183" cy="2590800"/>
          </a:xfrm>
        </p:spPr>
        <p:txBody>
          <a:bodyPr/>
          <a:lstStyle>
            <a:lvl1pPr marL="0" indent="0">
              <a:buNone/>
              <a:defRPr sz="9200" spc="-150">
                <a:solidFill>
                  <a:srgbClr val="173184"/>
                </a:solidFill>
                <a:latin typeface="Impact" panose="020B0806030902050204" pitchFamily="34" charset="0"/>
              </a:defRPr>
            </a:lvl1pPr>
          </a:lstStyle>
          <a:p>
            <a:pPr lvl="0"/>
            <a:r>
              <a:rPr lang="en-US"/>
              <a:t>Title Slide or Text Slide</a:t>
            </a:r>
          </a:p>
        </p:txBody>
      </p:sp>
    </p:spTree>
    <p:extLst>
      <p:ext uri="{BB962C8B-B14F-4D97-AF65-F5344CB8AC3E}">
        <p14:creationId xmlns:p14="http://schemas.microsoft.com/office/powerpoint/2010/main" val="406643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sp>
        <p:nvSpPr>
          <p:cNvPr id="11" name="Freeform 2">
            <a:extLst>
              <a:ext uri="{FF2B5EF4-FFF2-40B4-BE49-F238E27FC236}">
                <a16:creationId xmlns:a16="http://schemas.microsoft.com/office/drawing/2014/main" id="{624F87C8-0C44-8E59-4927-D67CF76E8A93}"/>
              </a:ext>
            </a:extLst>
          </p:cNvPr>
          <p:cNvSpPr>
            <a:spLocks noGrp="1" noRot="1" noMove="1" noResize="1" noEditPoints="1" noAdjustHandles="1" noChangeArrowheads="1" noChangeShapeType="1"/>
          </p:cNvSpPr>
          <p:nvPr/>
        </p:nvSpPr>
        <p:spPr>
          <a:xfrm>
            <a:off x="0" y="0"/>
            <a:ext cx="13220545" cy="10287000"/>
          </a:xfrm>
          <a:custGeom>
            <a:avLst/>
            <a:gdLst/>
            <a:ahLst/>
            <a:cxnLst/>
            <a:rect l="l" t="t" r="r" b="b"/>
            <a:pathLst>
              <a:path w="13220545" h="17539695">
                <a:moveTo>
                  <a:pt x="0" y="0"/>
                </a:moveTo>
                <a:lnTo>
                  <a:pt x="13220545" y="0"/>
                </a:lnTo>
                <a:lnTo>
                  <a:pt x="13220545" y="17539695"/>
                </a:lnTo>
                <a:lnTo>
                  <a:pt x="0" y="17539695"/>
                </a:lnTo>
                <a:lnTo>
                  <a:pt x="0" y="0"/>
                </a:lnTo>
                <a:close/>
              </a:path>
            </a:pathLst>
          </a:custGeom>
          <a:blipFill>
            <a:blip>
              <a:extLst>
                <a:ext uri="{96DAC541-7B7A-43D3-8B79-37D633B846F1}">
                  <asvg:svgBlip xmlns:asvg="http://schemas.microsoft.com/office/drawing/2016/SVG/main" r:embed="rId2"/>
                </a:ext>
              </a:extLst>
            </a:blip>
            <a:stretch>
              <a:fillRect t="-70504" b="1"/>
            </a:stretch>
          </a:blipFill>
        </p:spPr>
        <p:txBody>
          <a:bodyPr/>
          <a:lstStyle/>
          <a:p>
            <a:endParaRPr lang="en-US"/>
          </a:p>
        </p:txBody>
      </p:sp>
      <p:sp>
        <p:nvSpPr>
          <p:cNvPr id="12" name="Freeform 3">
            <a:extLst>
              <a:ext uri="{FF2B5EF4-FFF2-40B4-BE49-F238E27FC236}">
                <a16:creationId xmlns:a16="http://schemas.microsoft.com/office/drawing/2014/main" id="{FA9C451F-4EE5-53F1-A3AF-DA73E337CEE6}"/>
              </a:ext>
            </a:extLst>
          </p:cNvPr>
          <p:cNvSpPr>
            <a:spLocks noGrp="1" noRot="1" noMove="1" noResize="1" noEditPoints="1" noAdjustHandles="1" noChangeArrowheads="1" noChangeShapeType="1"/>
          </p:cNvSpPr>
          <p:nvPr/>
        </p:nvSpPr>
        <p:spPr>
          <a:xfrm>
            <a:off x="6310683" y="2310183"/>
            <a:ext cx="5666635" cy="5666635"/>
          </a:xfrm>
          <a:custGeom>
            <a:avLst/>
            <a:gdLst/>
            <a:ahLst/>
            <a:cxnLst/>
            <a:rect l="l" t="t" r="r" b="b"/>
            <a:pathLst>
              <a:path w="5666635" h="5666635">
                <a:moveTo>
                  <a:pt x="0" y="0"/>
                </a:moveTo>
                <a:lnTo>
                  <a:pt x="5666634" y="0"/>
                </a:lnTo>
                <a:lnTo>
                  <a:pt x="5666634" y="5666634"/>
                </a:lnTo>
                <a:lnTo>
                  <a:pt x="0" y="5666634"/>
                </a:lnTo>
                <a:lnTo>
                  <a:pt x="0" y="0"/>
                </a:lnTo>
                <a:close/>
              </a:path>
            </a:pathLst>
          </a:custGeom>
          <a:blipFill>
            <a:blip r:embed="rId3"/>
            <a:stretch>
              <a:fillRect/>
            </a:stretch>
          </a:blipFill>
        </p:spPr>
        <p:txBody>
          <a:body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Alternate Cover Slide">
    <p:spTree>
      <p:nvGrpSpPr>
        <p:cNvPr id="1" name=""/>
        <p:cNvGrpSpPr/>
        <p:nvPr/>
      </p:nvGrpSpPr>
      <p:grpSpPr>
        <a:xfrm>
          <a:off x="0" y="0"/>
          <a:ext cx="0" cy="0"/>
          <a:chOff x="0" y="0"/>
          <a:chExt cx="0" cy="0"/>
        </a:xfrm>
      </p:grpSpPr>
      <p:sp>
        <p:nvSpPr>
          <p:cNvPr id="7" name="Freeform 2">
            <a:extLst>
              <a:ext uri="{FF2B5EF4-FFF2-40B4-BE49-F238E27FC236}">
                <a16:creationId xmlns:a16="http://schemas.microsoft.com/office/drawing/2014/main" id="{8A3F50C8-4943-CD2D-8C2D-51F3D10127C5}"/>
              </a:ext>
            </a:extLst>
          </p:cNvPr>
          <p:cNvSpPr>
            <a:spLocks noGrp="1" noRot="1" noMove="1" noResize="1" noEditPoints="1" noAdjustHandles="1" noChangeArrowheads="1" noChangeShapeType="1"/>
          </p:cNvSpPr>
          <p:nvPr/>
        </p:nvSpPr>
        <p:spPr>
          <a:xfrm>
            <a:off x="0" y="0"/>
            <a:ext cx="13220545" cy="10287000"/>
          </a:xfrm>
          <a:custGeom>
            <a:avLst/>
            <a:gdLst/>
            <a:ahLst/>
            <a:cxnLst/>
            <a:rect l="l" t="t" r="r" b="b"/>
            <a:pathLst>
              <a:path w="13220545" h="17539695">
                <a:moveTo>
                  <a:pt x="0" y="0"/>
                </a:moveTo>
                <a:lnTo>
                  <a:pt x="13220545" y="0"/>
                </a:lnTo>
                <a:lnTo>
                  <a:pt x="13220545" y="17539695"/>
                </a:lnTo>
                <a:lnTo>
                  <a:pt x="0" y="17539695"/>
                </a:lnTo>
                <a:lnTo>
                  <a:pt x="0" y="0"/>
                </a:lnTo>
                <a:close/>
              </a:path>
            </a:pathLst>
          </a:custGeom>
          <a:blipFill>
            <a:blip>
              <a:extLst>
                <a:ext uri="{96DAC541-7B7A-43D3-8B79-37D633B846F1}">
                  <asvg:svgBlip xmlns:asvg="http://schemas.microsoft.com/office/drawing/2016/SVG/main" r:embed="rId2"/>
                </a:ext>
              </a:extLst>
            </a:blip>
            <a:stretch>
              <a:fillRect t="-35185" b="1"/>
            </a:stretch>
          </a:blipFill>
        </p:spPr>
        <p:txBody>
          <a:bodyPr/>
          <a:lstStyle/>
          <a:p>
            <a:endParaRPr lang="en-US"/>
          </a:p>
        </p:txBody>
      </p:sp>
      <p:sp>
        <p:nvSpPr>
          <p:cNvPr id="8" name="Freeform 3">
            <a:extLst>
              <a:ext uri="{FF2B5EF4-FFF2-40B4-BE49-F238E27FC236}">
                <a16:creationId xmlns:a16="http://schemas.microsoft.com/office/drawing/2014/main" id="{419E2CBB-8CF4-7F7A-D9A3-F310B0EEE897}"/>
              </a:ext>
            </a:extLst>
          </p:cNvPr>
          <p:cNvSpPr>
            <a:spLocks/>
          </p:cNvSpPr>
          <p:nvPr/>
        </p:nvSpPr>
        <p:spPr>
          <a:xfrm>
            <a:off x="10387228" y="4262957"/>
            <a:ext cx="5666635" cy="5666635"/>
          </a:xfrm>
          <a:custGeom>
            <a:avLst/>
            <a:gdLst/>
            <a:ahLst/>
            <a:cxnLst/>
            <a:rect l="l" t="t" r="r" b="b"/>
            <a:pathLst>
              <a:path w="5666635" h="5666635">
                <a:moveTo>
                  <a:pt x="0" y="0"/>
                </a:moveTo>
                <a:lnTo>
                  <a:pt x="5666635" y="0"/>
                </a:lnTo>
                <a:lnTo>
                  <a:pt x="5666635" y="5666635"/>
                </a:lnTo>
                <a:lnTo>
                  <a:pt x="0" y="5666635"/>
                </a:lnTo>
                <a:lnTo>
                  <a:pt x="0" y="0"/>
                </a:lnTo>
                <a:close/>
              </a:path>
            </a:pathLst>
          </a:custGeom>
          <a:blipFill>
            <a:blip r:embed="rId3"/>
            <a:stretch>
              <a:fillRect/>
            </a:stretch>
          </a:blipFill>
        </p:spPr>
        <p:txBody>
          <a:bodyPr/>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with Image">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367EB287-DCFD-1D22-CC4E-FD24CEF68B1A}"/>
              </a:ext>
            </a:extLst>
          </p:cNvPr>
          <p:cNvGrpSpPr>
            <a:grpSpLocks noGrp="1" noUngrp="1" noRot="1" noMove="1" noResize="1"/>
          </p:cNvGrpSpPr>
          <p:nvPr/>
        </p:nvGrpSpPr>
        <p:grpSpPr>
          <a:xfrm>
            <a:off x="10347421" y="18751"/>
            <a:ext cx="7972663" cy="10287000"/>
            <a:chOff x="10315337" y="0"/>
            <a:chExt cx="7972663" cy="10287000"/>
          </a:xfrm>
        </p:grpSpPr>
        <p:grpSp>
          <p:nvGrpSpPr>
            <p:cNvPr id="18" name="Group 2">
              <a:extLst>
                <a:ext uri="{FF2B5EF4-FFF2-40B4-BE49-F238E27FC236}">
                  <a16:creationId xmlns:a16="http://schemas.microsoft.com/office/drawing/2014/main" id="{BD28D194-B8EC-A633-4327-91157E856AEE}"/>
                </a:ext>
              </a:extLst>
            </p:cNvPr>
            <p:cNvGrpSpPr>
              <a:grpSpLocks noGrp="1" noUngrp="1" noRot="1" noMove="1" noResize="1"/>
            </p:cNvGrpSpPr>
            <p:nvPr/>
          </p:nvGrpSpPr>
          <p:grpSpPr>
            <a:xfrm>
              <a:off x="15338752" y="0"/>
              <a:ext cx="2949248" cy="10287000"/>
              <a:chOff x="0" y="0"/>
              <a:chExt cx="766688" cy="2674215"/>
            </a:xfrm>
          </p:grpSpPr>
          <p:sp>
            <p:nvSpPr>
              <p:cNvPr id="24" name="Freeform 3">
                <a:extLst>
                  <a:ext uri="{FF2B5EF4-FFF2-40B4-BE49-F238E27FC236}">
                    <a16:creationId xmlns:a16="http://schemas.microsoft.com/office/drawing/2014/main" id="{E51C3874-B921-B9BB-DC96-00BB46D6CF65}"/>
                  </a:ext>
                </a:extLst>
              </p:cNvPr>
              <p:cNvSpPr>
                <a:spLocks noGrp="1" noRot="1" noMove="1" noResize="1" noEditPoints="1" noAdjustHandles="1" noChangeArrowheads="1" noChangeShapeType="1"/>
              </p:cNvSpPr>
              <p:nvPr/>
            </p:nvSpPr>
            <p:spPr>
              <a:xfrm>
                <a:off x="0" y="0"/>
                <a:ext cx="766688" cy="2674215"/>
              </a:xfrm>
              <a:custGeom>
                <a:avLst/>
                <a:gdLst/>
                <a:ahLst/>
                <a:cxnLst/>
                <a:rect l="l" t="t" r="r" b="b"/>
                <a:pathLst>
                  <a:path w="766688" h="2674215">
                    <a:moveTo>
                      <a:pt x="0" y="0"/>
                    </a:moveTo>
                    <a:lnTo>
                      <a:pt x="766688" y="0"/>
                    </a:lnTo>
                    <a:lnTo>
                      <a:pt x="766688" y="2674215"/>
                    </a:lnTo>
                    <a:lnTo>
                      <a:pt x="0" y="2674215"/>
                    </a:lnTo>
                    <a:close/>
                  </a:path>
                </a:pathLst>
              </a:custGeom>
              <a:solidFill>
                <a:srgbClr val="173184"/>
              </a:solidFill>
            </p:spPr>
            <p:txBody>
              <a:bodyPr/>
              <a:lstStyle/>
              <a:p>
                <a:endParaRPr lang="en-US"/>
              </a:p>
            </p:txBody>
          </p:sp>
          <p:sp>
            <p:nvSpPr>
              <p:cNvPr id="25" name="TextBox 4">
                <a:extLst>
                  <a:ext uri="{FF2B5EF4-FFF2-40B4-BE49-F238E27FC236}">
                    <a16:creationId xmlns:a16="http://schemas.microsoft.com/office/drawing/2014/main" id="{3A0488AE-2724-99B1-F9F4-94C71DFAF763}"/>
                  </a:ext>
                </a:extLst>
              </p:cNvPr>
              <p:cNvSpPr txBox="1">
                <a:spLocks noGrp="1" noRot="1" noMove="1" noResize="1" noEditPoints="1" noAdjustHandles="1" noChangeArrowheads="1" noChangeShapeType="1"/>
              </p:cNvSpPr>
              <p:nvPr/>
            </p:nvSpPr>
            <p:spPr>
              <a:xfrm>
                <a:off x="0" y="-28575"/>
                <a:ext cx="766688" cy="2702790"/>
              </a:xfrm>
              <a:prstGeom prst="rect">
                <a:avLst/>
              </a:prstGeom>
            </p:spPr>
            <p:txBody>
              <a:bodyPr lIns="52471" tIns="52471" rIns="52471" bIns="52471" rtlCol="0" anchor="ctr"/>
              <a:lstStyle/>
              <a:p>
                <a:pPr algn="ctr">
                  <a:lnSpc>
                    <a:spcPts val="2660"/>
                  </a:lnSpc>
                </a:pPr>
                <a:endParaRPr/>
              </a:p>
            </p:txBody>
          </p:sp>
        </p:grpSp>
        <p:grpSp>
          <p:nvGrpSpPr>
            <p:cNvPr id="19" name="Group 5">
              <a:extLst>
                <a:ext uri="{FF2B5EF4-FFF2-40B4-BE49-F238E27FC236}">
                  <a16:creationId xmlns:a16="http://schemas.microsoft.com/office/drawing/2014/main" id="{8F88A988-0FBD-EE0A-5A4D-D156BB21CFC3}"/>
                </a:ext>
              </a:extLst>
            </p:cNvPr>
            <p:cNvGrpSpPr>
              <a:grpSpLocks noGrp="1" noUngrp="1" noRot="1" noMove="1" noResize="1"/>
            </p:cNvGrpSpPr>
            <p:nvPr/>
          </p:nvGrpSpPr>
          <p:grpSpPr>
            <a:xfrm>
              <a:off x="10315337" y="1655166"/>
              <a:ext cx="7972663" cy="6976667"/>
              <a:chOff x="0" y="0"/>
              <a:chExt cx="554853" cy="406400"/>
            </a:xfrm>
          </p:grpSpPr>
          <p:sp>
            <p:nvSpPr>
              <p:cNvPr id="22" name="Freeform 6">
                <a:extLst>
                  <a:ext uri="{FF2B5EF4-FFF2-40B4-BE49-F238E27FC236}">
                    <a16:creationId xmlns:a16="http://schemas.microsoft.com/office/drawing/2014/main" id="{97DE0D66-6AD6-0B76-42B4-BD541EB95F1F}"/>
                  </a:ext>
                </a:extLst>
              </p:cNvPr>
              <p:cNvSpPr>
                <a:spLocks noGrp="1" noRot="1" noMove="1" noResize="1" noEditPoints="1" noAdjustHandles="1" noChangeArrowheads="1" noChangeShapeType="1"/>
              </p:cNvSpPr>
              <p:nvPr/>
            </p:nvSpPr>
            <p:spPr>
              <a:xfrm>
                <a:off x="0" y="0"/>
                <a:ext cx="554853" cy="406400"/>
              </a:xfrm>
              <a:custGeom>
                <a:avLst/>
                <a:gdLst/>
                <a:ahLst/>
                <a:cxnLst/>
                <a:rect l="l" t="t" r="r" b="b"/>
                <a:pathLst>
                  <a:path w="554853" h="406400">
                    <a:moveTo>
                      <a:pt x="351653" y="0"/>
                    </a:moveTo>
                    <a:cubicBezTo>
                      <a:pt x="463877" y="0"/>
                      <a:pt x="554853" y="90976"/>
                      <a:pt x="554853" y="203200"/>
                    </a:cubicBezTo>
                    <a:cubicBezTo>
                      <a:pt x="554853" y="315424"/>
                      <a:pt x="463877" y="406400"/>
                      <a:pt x="351653" y="406400"/>
                    </a:cubicBezTo>
                    <a:lnTo>
                      <a:pt x="203200" y="406400"/>
                    </a:lnTo>
                    <a:cubicBezTo>
                      <a:pt x="90976" y="406400"/>
                      <a:pt x="0" y="315424"/>
                      <a:pt x="0" y="203200"/>
                    </a:cubicBezTo>
                    <a:cubicBezTo>
                      <a:pt x="0" y="90976"/>
                      <a:pt x="90976" y="0"/>
                      <a:pt x="203200" y="0"/>
                    </a:cubicBezTo>
                    <a:close/>
                  </a:path>
                </a:pathLst>
              </a:custGeom>
              <a:solidFill>
                <a:srgbClr val="173184"/>
              </a:solidFill>
            </p:spPr>
            <p:txBody>
              <a:bodyPr/>
              <a:lstStyle/>
              <a:p>
                <a:endParaRPr lang="en-US"/>
              </a:p>
            </p:txBody>
          </p:sp>
          <p:sp>
            <p:nvSpPr>
              <p:cNvPr id="23" name="TextBox 7">
                <a:extLst>
                  <a:ext uri="{FF2B5EF4-FFF2-40B4-BE49-F238E27FC236}">
                    <a16:creationId xmlns:a16="http://schemas.microsoft.com/office/drawing/2014/main" id="{73DBF4C6-057D-F2B6-776E-F1775510F415}"/>
                  </a:ext>
                </a:extLst>
              </p:cNvPr>
              <p:cNvSpPr txBox="1">
                <a:spLocks noGrp="1" noRot="1" noMove="1" noResize="1" noEditPoints="1" noAdjustHandles="1" noChangeArrowheads="1" noChangeShapeType="1"/>
              </p:cNvSpPr>
              <p:nvPr/>
            </p:nvSpPr>
            <p:spPr>
              <a:xfrm>
                <a:off x="0" y="-28575"/>
                <a:ext cx="554853" cy="434975"/>
              </a:xfrm>
              <a:prstGeom prst="rect">
                <a:avLst/>
              </a:prstGeom>
            </p:spPr>
            <p:txBody>
              <a:bodyPr lIns="50800" tIns="50800" rIns="50800" bIns="50800" rtlCol="0" anchor="ctr"/>
              <a:lstStyle/>
              <a:p>
                <a:pPr algn="ctr">
                  <a:lnSpc>
                    <a:spcPts val="2660"/>
                  </a:lnSpc>
                </a:pPr>
                <a:endParaRPr/>
              </a:p>
            </p:txBody>
          </p:sp>
        </p:grpSp>
        <p:sp>
          <p:nvSpPr>
            <p:cNvPr id="20" name="Freeform 11">
              <a:extLst>
                <a:ext uri="{FF2B5EF4-FFF2-40B4-BE49-F238E27FC236}">
                  <a16:creationId xmlns:a16="http://schemas.microsoft.com/office/drawing/2014/main" id="{83D10C58-CD60-6026-6602-185D37479F9D}"/>
                </a:ext>
              </a:extLst>
            </p:cNvPr>
            <p:cNvSpPr>
              <a:spLocks noGrp="1" noRot="1" noMove="1" noResize="1" noEditPoints="1" noAdjustHandles="1" noChangeArrowheads="1" noChangeShapeType="1"/>
            </p:cNvSpPr>
            <p:nvPr/>
          </p:nvSpPr>
          <p:spPr>
            <a:xfrm flipH="1">
              <a:off x="13683585" y="8622309"/>
              <a:ext cx="1664691" cy="1664691"/>
            </a:xfrm>
            <a:custGeom>
              <a:avLst/>
              <a:gdLst/>
              <a:ahLst/>
              <a:cxnLst/>
              <a:rect l="l" t="t" r="r" b="b"/>
              <a:pathLst>
                <a:path w="1664691" h="1664691">
                  <a:moveTo>
                    <a:pt x="1664692" y="0"/>
                  </a:moveTo>
                  <a:lnTo>
                    <a:pt x="0" y="0"/>
                  </a:lnTo>
                  <a:lnTo>
                    <a:pt x="0" y="1664691"/>
                  </a:lnTo>
                  <a:lnTo>
                    <a:pt x="1664692" y="1664691"/>
                  </a:lnTo>
                  <a:lnTo>
                    <a:pt x="1664692"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21" name="Freeform 12">
              <a:extLst>
                <a:ext uri="{FF2B5EF4-FFF2-40B4-BE49-F238E27FC236}">
                  <a16:creationId xmlns:a16="http://schemas.microsoft.com/office/drawing/2014/main" id="{D41A761D-7A8F-DF15-A02D-AB6F2AE43F40}"/>
                </a:ext>
              </a:extLst>
            </p:cNvPr>
            <p:cNvSpPr>
              <a:spLocks noGrp="1" noRot="1" noMove="1" noResize="1" noEditPoints="1" noAdjustHandles="1" noChangeArrowheads="1" noChangeShapeType="1"/>
            </p:cNvSpPr>
            <p:nvPr/>
          </p:nvSpPr>
          <p:spPr>
            <a:xfrm flipH="1" flipV="1">
              <a:off x="13683585" y="0"/>
              <a:ext cx="1664691" cy="1664691"/>
            </a:xfrm>
            <a:custGeom>
              <a:avLst/>
              <a:gdLst/>
              <a:ahLst/>
              <a:cxnLst/>
              <a:rect l="l" t="t" r="r" b="b"/>
              <a:pathLst>
                <a:path w="1664691" h="1664691">
                  <a:moveTo>
                    <a:pt x="1664692" y="1664691"/>
                  </a:moveTo>
                  <a:lnTo>
                    <a:pt x="0" y="1664691"/>
                  </a:lnTo>
                  <a:lnTo>
                    <a:pt x="0" y="0"/>
                  </a:lnTo>
                  <a:lnTo>
                    <a:pt x="1664692" y="0"/>
                  </a:lnTo>
                  <a:lnTo>
                    <a:pt x="1664692" y="1664691"/>
                  </a:lnTo>
                  <a:close/>
                </a:path>
              </a:pathLst>
            </a:custGeom>
            <a:blipFill>
              <a:blip>
                <a:extLst>
                  <a:ext uri="{96DAC541-7B7A-43D3-8B79-37D633B846F1}">
                    <asvg:svgBlip xmlns:asvg="http://schemas.microsoft.com/office/drawing/2016/SVG/main" r:embed="rId2"/>
                  </a:ext>
                </a:extLst>
              </a:blip>
              <a:stretch>
                <a:fillRect/>
              </a:stretch>
            </a:blipFill>
            <a:ln cap="sq">
              <a:noFill/>
              <a:prstDash val="solid"/>
              <a:miter/>
            </a:ln>
          </p:spPr>
          <p:txBody>
            <a:bodyPr/>
            <a:lstStyle/>
            <a:p>
              <a:endParaRPr lang="en-US"/>
            </a:p>
          </p:txBody>
        </p:sp>
      </p:grpSp>
      <p:sp>
        <p:nvSpPr>
          <p:cNvPr id="12" name="Freeform 13">
            <a:extLst>
              <a:ext uri="{FF2B5EF4-FFF2-40B4-BE49-F238E27FC236}">
                <a16:creationId xmlns:a16="http://schemas.microsoft.com/office/drawing/2014/main" id="{1A07663B-FA32-15CB-606D-751F2C438612}"/>
              </a:ext>
            </a:extLst>
          </p:cNvPr>
          <p:cNvSpPr>
            <a:spLocks noGrp="1" noRot="1" noMove="1" noResize="1" noEditPoints="1" noAdjustHandles="1" noChangeArrowheads="1" noChangeShapeType="1"/>
          </p:cNvSpPr>
          <p:nvPr/>
        </p:nvSpPr>
        <p:spPr>
          <a:xfrm>
            <a:off x="8827951" y="1020909"/>
            <a:ext cx="640763" cy="160191"/>
          </a:xfrm>
          <a:custGeom>
            <a:avLst/>
            <a:gdLst/>
            <a:ahLst/>
            <a:cxnLst/>
            <a:rect l="l" t="t" r="r" b="b"/>
            <a:pathLst>
              <a:path w="640763" h="160191">
                <a:moveTo>
                  <a:pt x="0" y="0"/>
                </a:moveTo>
                <a:lnTo>
                  <a:pt x="640764" y="0"/>
                </a:lnTo>
                <a:lnTo>
                  <a:pt x="640764" y="160191"/>
                </a:lnTo>
                <a:lnTo>
                  <a:pt x="0" y="16019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3" name="Freeform 14">
            <a:extLst>
              <a:ext uri="{FF2B5EF4-FFF2-40B4-BE49-F238E27FC236}">
                <a16:creationId xmlns:a16="http://schemas.microsoft.com/office/drawing/2014/main" id="{6B2A38D6-C430-AB62-DE4C-256EA5EA6B70}"/>
              </a:ext>
            </a:extLst>
          </p:cNvPr>
          <p:cNvSpPr>
            <a:spLocks noGrp="1" noRot="1" noMove="1" noResize="1" noEditPoints="1" noAdjustHandles="1" noChangeArrowheads="1" noChangeShapeType="1"/>
          </p:cNvSpPr>
          <p:nvPr/>
        </p:nvSpPr>
        <p:spPr>
          <a:xfrm>
            <a:off x="1749081" y="9098109"/>
            <a:ext cx="640763" cy="160191"/>
          </a:xfrm>
          <a:custGeom>
            <a:avLst/>
            <a:gdLst/>
            <a:ahLst/>
            <a:cxnLst/>
            <a:rect l="l" t="t" r="r" b="b"/>
            <a:pathLst>
              <a:path w="640763" h="160191">
                <a:moveTo>
                  <a:pt x="0" y="0"/>
                </a:moveTo>
                <a:lnTo>
                  <a:pt x="640763" y="0"/>
                </a:lnTo>
                <a:lnTo>
                  <a:pt x="640763" y="160191"/>
                </a:lnTo>
                <a:lnTo>
                  <a:pt x="0" y="16019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15" name="Group 18">
            <a:extLst>
              <a:ext uri="{FF2B5EF4-FFF2-40B4-BE49-F238E27FC236}">
                <a16:creationId xmlns:a16="http://schemas.microsoft.com/office/drawing/2014/main" id="{C1AE976A-78CA-4673-A9DF-89CD17EFB34F}"/>
              </a:ext>
            </a:extLst>
          </p:cNvPr>
          <p:cNvGrpSpPr>
            <a:grpSpLocks noGrp="1" noUngrp="1" noRot="1" noMove="1" noResize="1"/>
          </p:cNvGrpSpPr>
          <p:nvPr/>
        </p:nvGrpSpPr>
        <p:grpSpPr>
          <a:xfrm>
            <a:off x="4389009" y="9258300"/>
            <a:ext cx="9509981" cy="715226"/>
            <a:chOff x="0" y="0"/>
            <a:chExt cx="12679975" cy="953635"/>
          </a:xfrm>
        </p:grpSpPr>
        <p:sp>
          <p:nvSpPr>
            <p:cNvPr id="16" name="TextBox 19">
              <a:extLst>
                <a:ext uri="{FF2B5EF4-FFF2-40B4-BE49-F238E27FC236}">
                  <a16:creationId xmlns:a16="http://schemas.microsoft.com/office/drawing/2014/main" id="{4A6905E0-6E9D-4520-6266-3492E430FB54}"/>
                </a:ext>
              </a:extLst>
            </p:cNvPr>
            <p:cNvSpPr txBox="1">
              <a:spLocks noGrp="1" noRot="1" noMove="1" noResize="1" noEditPoints="1" noAdjustHandles="1" noChangeArrowheads="1" noChangeShapeType="1"/>
            </p:cNvSpPr>
            <p:nvPr/>
          </p:nvSpPr>
          <p:spPr>
            <a:xfrm>
              <a:off x="0" y="145407"/>
              <a:ext cx="11726341" cy="571431"/>
            </a:xfrm>
            <a:prstGeom prst="rect">
              <a:avLst/>
            </a:prstGeom>
          </p:spPr>
          <p:txBody>
            <a:bodyPr lIns="0" tIns="0" rIns="0" bIns="0" rtlCol="0" anchor="t">
              <a:spAutoFit/>
            </a:bodyPr>
            <a:lstStyle/>
            <a:p>
              <a:pPr algn="ctr">
                <a:lnSpc>
                  <a:spcPts val="3751"/>
                </a:lnSpc>
                <a:spcBef>
                  <a:spcPct val="0"/>
                </a:spcBef>
              </a:pPr>
              <a:r>
                <a:rPr lang="en-US" sz="2344" spc="464">
                  <a:solidFill>
                    <a:srgbClr val="173184"/>
                  </a:solidFill>
                  <a:latin typeface="Aileron"/>
                  <a:ea typeface="Aileron"/>
                  <a:cs typeface="Aileron"/>
                  <a:sym typeface="Aileron"/>
                </a:rPr>
                <a:t>INDIANA DEPARTMENT OF TRANSPORTATION</a:t>
              </a:r>
            </a:p>
          </p:txBody>
        </p:sp>
        <p:sp>
          <p:nvSpPr>
            <p:cNvPr id="17" name="Freeform 20">
              <a:extLst>
                <a:ext uri="{FF2B5EF4-FFF2-40B4-BE49-F238E27FC236}">
                  <a16:creationId xmlns:a16="http://schemas.microsoft.com/office/drawing/2014/main" id="{127D4018-511E-EC23-8730-E634ABD71512}"/>
                </a:ext>
              </a:extLst>
            </p:cNvPr>
            <p:cNvSpPr>
              <a:spLocks noGrp="1" noRot="1" noMove="1" noResize="1" noEditPoints="1" noAdjustHandles="1" noChangeArrowheads="1" noChangeShapeType="1"/>
            </p:cNvSpPr>
            <p:nvPr/>
          </p:nvSpPr>
          <p:spPr>
            <a:xfrm>
              <a:off x="11726341" y="0"/>
              <a:ext cx="953635" cy="953635"/>
            </a:xfrm>
            <a:custGeom>
              <a:avLst/>
              <a:gdLst/>
              <a:ahLst/>
              <a:cxnLst/>
              <a:rect l="l" t="t" r="r" b="b"/>
              <a:pathLst>
                <a:path w="953635" h="953635">
                  <a:moveTo>
                    <a:pt x="0" y="0"/>
                  </a:moveTo>
                  <a:lnTo>
                    <a:pt x="953634" y="0"/>
                  </a:lnTo>
                  <a:lnTo>
                    <a:pt x="953634" y="953635"/>
                  </a:lnTo>
                  <a:lnTo>
                    <a:pt x="0" y="953635"/>
                  </a:lnTo>
                  <a:lnTo>
                    <a:pt x="0" y="0"/>
                  </a:lnTo>
                  <a:close/>
                </a:path>
              </a:pathLst>
            </a:custGeom>
            <a:blipFill>
              <a:blip r:embed="rId4"/>
              <a:stretch>
                <a:fillRect/>
              </a:stretch>
            </a:blipFill>
          </p:spPr>
          <p:txBody>
            <a:bodyPr/>
            <a:lstStyle/>
            <a:p>
              <a:endParaRPr lang="en-US"/>
            </a:p>
          </p:txBody>
        </p:sp>
      </p:grpSp>
      <p:sp>
        <p:nvSpPr>
          <p:cNvPr id="27" name="Picture Placeholder 26">
            <a:extLst>
              <a:ext uri="{FF2B5EF4-FFF2-40B4-BE49-F238E27FC236}">
                <a16:creationId xmlns:a16="http://schemas.microsoft.com/office/drawing/2014/main" id="{74CADFDB-19B8-94CE-ADB6-FA6E8128FC6D}"/>
              </a:ext>
            </a:extLst>
          </p:cNvPr>
          <p:cNvSpPr>
            <a:spLocks noGrp="1"/>
          </p:cNvSpPr>
          <p:nvPr>
            <p:ph type="pic" sz="quarter" idx="10"/>
          </p:nvPr>
        </p:nvSpPr>
        <p:spPr>
          <a:xfrm>
            <a:off x="10836860" y="2345253"/>
            <a:ext cx="5409035" cy="5524076"/>
          </a:xfrm>
          <a:prstGeom prst="ellipse">
            <a:avLst/>
          </a:prstGeom>
        </p:spPr>
        <p:txBody>
          <a:bodyPr/>
          <a:lstStyle/>
          <a:p>
            <a:r>
              <a:rPr lang="en-US"/>
              <a:t>Click icon to add picture</a:t>
            </a:r>
          </a:p>
        </p:txBody>
      </p:sp>
      <p:sp>
        <p:nvSpPr>
          <p:cNvPr id="29" name="Text Placeholder 28">
            <a:extLst>
              <a:ext uri="{FF2B5EF4-FFF2-40B4-BE49-F238E27FC236}">
                <a16:creationId xmlns:a16="http://schemas.microsoft.com/office/drawing/2014/main" id="{4BA0FA1C-69B8-29BE-655D-E226C1BB6932}"/>
              </a:ext>
            </a:extLst>
          </p:cNvPr>
          <p:cNvSpPr>
            <a:spLocks noGrp="1"/>
          </p:cNvSpPr>
          <p:nvPr>
            <p:ph type="body" sz="quarter" idx="11" hasCustomPrompt="1"/>
          </p:nvPr>
        </p:nvSpPr>
        <p:spPr>
          <a:xfrm>
            <a:off x="457200" y="1290155"/>
            <a:ext cx="9585325" cy="1295400"/>
          </a:xfrm>
        </p:spPr>
        <p:txBody>
          <a:bodyPr/>
          <a:lstStyle>
            <a:lvl1pPr marL="0" indent="0">
              <a:buNone/>
              <a:defRPr sz="6500">
                <a:solidFill>
                  <a:srgbClr val="173184"/>
                </a:solidFill>
                <a:latin typeface="Impact" panose="020B0806030902050204" pitchFamily="34" charset="0"/>
              </a:defRPr>
            </a:lvl1pPr>
          </a:lstStyle>
          <a:p>
            <a:pPr lvl="0"/>
            <a:r>
              <a:rPr lang="en-US"/>
              <a:t>Slide Title Goes Here</a:t>
            </a:r>
          </a:p>
        </p:txBody>
      </p:sp>
      <p:sp>
        <p:nvSpPr>
          <p:cNvPr id="31" name="Text Placeholder 30">
            <a:extLst>
              <a:ext uri="{FF2B5EF4-FFF2-40B4-BE49-F238E27FC236}">
                <a16:creationId xmlns:a16="http://schemas.microsoft.com/office/drawing/2014/main" id="{FDCF48C2-35D9-3645-78CA-678EE990C8CD}"/>
              </a:ext>
            </a:extLst>
          </p:cNvPr>
          <p:cNvSpPr>
            <a:spLocks noGrp="1"/>
          </p:cNvSpPr>
          <p:nvPr>
            <p:ph type="body" sz="quarter" idx="12"/>
          </p:nvPr>
        </p:nvSpPr>
        <p:spPr>
          <a:xfrm>
            <a:off x="476250" y="2982982"/>
            <a:ext cx="9585325" cy="1143000"/>
          </a:xfrm>
        </p:spPr>
        <p:txBody>
          <a:bodyPr/>
          <a:lstStyle>
            <a:lvl1pPr>
              <a:defRPr sz="4000">
                <a:solidFill>
                  <a:srgbClr val="173184"/>
                </a:solidFill>
              </a:defRPr>
            </a:lvl1pPr>
            <a:lvl2pPr>
              <a:defRPr>
                <a:solidFill>
                  <a:srgbClr val="173184"/>
                </a:solidFill>
              </a:defRPr>
            </a:lvl2pPr>
            <a:lvl3pPr>
              <a:defRPr>
                <a:solidFill>
                  <a:srgbClr val="173184"/>
                </a:solidFill>
              </a:defRPr>
            </a:lvl3pPr>
            <a:lvl4pPr>
              <a:defRPr>
                <a:solidFill>
                  <a:srgbClr val="173184"/>
                </a:solidFill>
              </a:defRPr>
            </a:lvl4pPr>
            <a:lvl5pPr>
              <a:defRPr>
                <a:solidFill>
                  <a:srgbClr val="173184"/>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1">
    <p:spTree>
      <p:nvGrpSpPr>
        <p:cNvPr id="1" name=""/>
        <p:cNvGrpSpPr/>
        <p:nvPr/>
      </p:nvGrpSpPr>
      <p:grpSpPr>
        <a:xfrm>
          <a:off x="0" y="0"/>
          <a:ext cx="0" cy="0"/>
          <a:chOff x="0" y="0"/>
          <a:chExt cx="0" cy="0"/>
        </a:xfrm>
      </p:grpSpPr>
      <p:sp>
        <p:nvSpPr>
          <p:cNvPr id="3" name="Freeform 3">
            <a:extLst>
              <a:ext uri="{FF2B5EF4-FFF2-40B4-BE49-F238E27FC236}">
                <a16:creationId xmlns:a16="http://schemas.microsoft.com/office/drawing/2014/main" id="{989BE7A4-942E-C3CB-400B-D07D8BEF685E}"/>
              </a:ext>
            </a:extLst>
          </p:cNvPr>
          <p:cNvSpPr/>
          <p:nvPr userDrawn="1"/>
        </p:nvSpPr>
        <p:spPr>
          <a:xfrm>
            <a:off x="180657" y="9245917"/>
            <a:ext cx="855415" cy="875626"/>
          </a:xfrm>
          <a:custGeom>
            <a:avLst/>
            <a:gdLst/>
            <a:ahLst/>
            <a:cxnLst/>
            <a:rect l="l" t="t" r="r" b="b"/>
            <a:pathLst>
              <a:path w="5666635" h="5666635">
                <a:moveTo>
                  <a:pt x="0" y="0"/>
                </a:moveTo>
                <a:lnTo>
                  <a:pt x="5666634" y="0"/>
                </a:lnTo>
                <a:lnTo>
                  <a:pt x="5666634" y="5666634"/>
                </a:lnTo>
                <a:lnTo>
                  <a:pt x="0" y="5666634"/>
                </a:lnTo>
                <a:lnTo>
                  <a:pt x="0" y="0"/>
                </a:lnTo>
                <a:close/>
              </a:path>
            </a:pathLst>
          </a:custGeom>
          <a:blipFill>
            <a:blip r:embed="rId2"/>
            <a:stretch>
              <a:fillRect/>
            </a:stretch>
          </a:blipFill>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6BE4184A-D2AD-F35B-9D10-CEC8640A317D}"/>
              </a:ext>
            </a:extLst>
          </p:cNvPr>
          <p:cNvSpPr>
            <a:spLocks noGrp="1"/>
          </p:cNvSpPr>
          <p:nvPr>
            <p:ph type="body" sz="quarter" idx="10" hasCustomPrompt="1"/>
          </p:nvPr>
        </p:nvSpPr>
        <p:spPr>
          <a:xfrm>
            <a:off x="914399" y="582287"/>
            <a:ext cx="15620571" cy="1524000"/>
          </a:xfrm>
        </p:spPr>
        <p:txBody>
          <a:bodyPr/>
          <a:lstStyle>
            <a:lvl1pPr marL="0" indent="0">
              <a:buNone/>
              <a:defRPr sz="72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Your Title Here</a:t>
            </a:r>
          </a:p>
        </p:txBody>
      </p:sp>
      <p:sp>
        <p:nvSpPr>
          <p:cNvPr id="18" name="Text Placeholder 17">
            <a:extLst>
              <a:ext uri="{FF2B5EF4-FFF2-40B4-BE49-F238E27FC236}">
                <a16:creationId xmlns:a16="http://schemas.microsoft.com/office/drawing/2014/main" id="{6997E0CF-65F4-BFF6-BFA7-1DDF801039D3}"/>
              </a:ext>
            </a:extLst>
          </p:cNvPr>
          <p:cNvSpPr>
            <a:spLocks noGrp="1"/>
          </p:cNvSpPr>
          <p:nvPr>
            <p:ph type="body" sz="quarter" idx="11"/>
          </p:nvPr>
        </p:nvSpPr>
        <p:spPr>
          <a:xfrm>
            <a:off x="914398" y="2841073"/>
            <a:ext cx="15621001" cy="715963"/>
          </a:xfrm>
        </p:spPr>
        <p:txBody>
          <a:bodyPr/>
          <a:lstStyle>
            <a:lvl1pPr>
              <a:buNone/>
              <a:defRPr sz="40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a:defRPr>
                <a:solidFill>
                  <a:schemeClr val="bg1"/>
                </a:solidFill>
                <a:latin typeface="Open Sans" panose="020B0606030504020204" pitchFamily="34" charset="0"/>
                <a:ea typeface="Open Sans" panose="020B0606030504020204" pitchFamily="34" charset="0"/>
                <a:cs typeface="Open Sans" panose="020B0606030504020204" pitchFamily="34" charset="0"/>
              </a:defRPr>
            </a:lvl2pPr>
            <a:lvl3pPr>
              <a:defRPr>
                <a:solidFill>
                  <a:schemeClr val="bg1"/>
                </a:solidFill>
                <a:latin typeface="Open Sans" panose="020B0606030504020204" pitchFamily="34" charset="0"/>
                <a:ea typeface="Open Sans" panose="020B0606030504020204" pitchFamily="34" charset="0"/>
                <a:cs typeface="Open Sans" panose="020B0606030504020204" pitchFamily="34" charset="0"/>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reeform 3">
            <a:extLst>
              <a:ext uri="{FF2B5EF4-FFF2-40B4-BE49-F238E27FC236}">
                <a16:creationId xmlns:a16="http://schemas.microsoft.com/office/drawing/2014/main" id="{D867B580-C345-2234-8528-2516AD53597A}"/>
              </a:ext>
            </a:extLst>
          </p:cNvPr>
          <p:cNvSpPr/>
          <p:nvPr userDrawn="1"/>
        </p:nvSpPr>
        <p:spPr>
          <a:xfrm>
            <a:off x="180657" y="9245917"/>
            <a:ext cx="855415" cy="875626"/>
          </a:xfrm>
          <a:custGeom>
            <a:avLst/>
            <a:gdLst/>
            <a:ahLst/>
            <a:cxnLst/>
            <a:rect l="l" t="t" r="r" b="b"/>
            <a:pathLst>
              <a:path w="5666635" h="5666635">
                <a:moveTo>
                  <a:pt x="0" y="0"/>
                </a:moveTo>
                <a:lnTo>
                  <a:pt x="5666634" y="0"/>
                </a:lnTo>
                <a:lnTo>
                  <a:pt x="5666634" y="5666634"/>
                </a:lnTo>
                <a:lnTo>
                  <a:pt x="0" y="5666634"/>
                </a:lnTo>
                <a:lnTo>
                  <a:pt x="0" y="0"/>
                </a:lnTo>
                <a:close/>
              </a:path>
            </a:pathLst>
          </a:custGeom>
          <a:blipFill>
            <a:blip r:embed="rId2"/>
            <a:stretch>
              <a:fillRect/>
            </a:stretch>
          </a:blipFill>
        </p:spPr>
        <p:txBody>
          <a:bodyPr/>
          <a:lstStyle/>
          <a:p>
            <a:endParaRPr lang="en-US"/>
          </a:p>
        </p:txBody>
      </p:sp>
      <p:grpSp>
        <p:nvGrpSpPr>
          <p:cNvPr id="2" name="Group 1">
            <a:extLst>
              <a:ext uri="{FF2B5EF4-FFF2-40B4-BE49-F238E27FC236}">
                <a16:creationId xmlns:a16="http://schemas.microsoft.com/office/drawing/2014/main" id="{BA64C1F2-A640-67B7-128B-32A9AEECD343}"/>
              </a:ext>
            </a:extLst>
          </p:cNvPr>
          <p:cNvGrpSpPr/>
          <p:nvPr userDrawn="1"/>
        </p:nvGrpSpPr>
        <p:grpSpPr>
          <a:xfrm>
            <a:off x="-119865" y="1819886"/>
            <a:ext cx="8046720" cy="0"/>
            <a:chOff x="-119865" y="1819886"/>
            <a:chExt cx="8046720" cy="0"/>
          </a:xfrm>
        </p:grpSpPr>
        <p:cxnSp>
          <p:nvCxnSpPr>
            <p:cNvPr id="4" name="Straight Connector 3">
              <a:extLst>
                <a:ext uri="{FF2B5EF4-FFF2-40B4-BE49-F238E27FC236}">
                  <a16:creationId xmlns:a16="http://schemas.microsoft.com/office/drawing/2014/main" id="{9FA13D6A-6A71-4D45-251A-CAE9C47C6764}"/>
                </a:ext>
              </a:extLst>
            </p:cNvPr>
            <p:cNvCxnSpPr>
              <a:cxnSpLocks/>
            </p:cNvCxnSpPr>
            <p:nvPr/>
          </p:nvCxnSpPr>
          <p:spPr>
            <a:xfrm>
              <a:off x="-119865" y="1819886"/>
              <a:ext cx="8046720" cy="0"/>
            </a:xfrm>
            <a:prstGeom prst="line">
              <a:avLst/>
            </a:prstGeom>
            <a:ln w="254000">
              <a:solidFill>
                <a:srgbClr val="223C86"/>
              </a:solidFill>
              <a:prstDash val="solid"/>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FBE1327A-2B8B-F354-9E94-9CE49459EB27}"/>
                </a:ext>
              </a:extLst>
            </p:cNvPr>
            <p:cNvCxnSpPr>
              <a:cxnSpLocks/>
            </p:cNvCxnSpPr>
            <p:nvPr/>
          </p:nvCxnSpPr>
          <p:spPr>
            <a:xfrm>
              <a:off x="-119865" y="1819886"/>
              <a:ext cx="8046720" cy="0"/>
            </a:xfrm>
            <a:prstGeom prst="line">
              <a:avLst/>
            </a:prstGeom>
            <a:ln w="76200">
              <a:solidFill>
                <a:srgbClr val="FFED00"/>
              </a:solidFill>
              <a:prstDash val="solid"/>
            </a:ln>
          </p:spPr>
          <p:style>
            <a:lnRef idx="1">
              <a:schemeClr val="accent1"/>
            </a:lnRef>
            <a:fillRef idx="0">
              <a:schemeClr val="accent1"/>
            </a:fillRef>
            <a:effectRef idx="0">
              <a:schemeClr val="accent1"/>
            </a:effectRef>
            <a:fontRef idx="minor">
              <a:schemeClr val="tx1"/>
            </a:fontRef>
          </p:style>
        </p:cxnSp>
      </p:grpSp>
    </p:spTree>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Content">
    <p:spTree>
      <p:nvGrpSpPr>
        <p:cNvPr id="1" name=""/>
        <p:cNvGrpSpPr/>
        <p:nvPr/>
      </p:nvGrpSpPr>
      <p:grpSpPr>
        <a:xfrm>
          <a:off x="0" y="0"/>
          <a:ext cx="0" cy="0"/>
          <a:chOff x="0" y="0"/>
          <a:chExt cx="0" cy="0"/>
        </a:xfrm>
      </p:grpSpPr>
      <p:sp>
        <p:nvSpPr>
          <p:cNvPr id="20" name="Freeform 14">
            <a:extLst>
              <a:ext uri="{FF2B5EF4-FFF2-40B4-BE49-F238E27FC236}">
                <a16:creationId xmlns:a16="http://schemas.microsoft.com/office/drawing/2014/main" id="{4F7BE64D-E2FF-90A4-C5D2-8D86D717BFC1}"/>
              </a:ext>
            </a:extLst>
          </p:cNvPr>
          <p:cNvSpPr>
            <a:spLocks noGrp="1" noRot="1" noMove="1" noResize="1" noEditPoints="1" noAdjustHandles="1" noChangeArrowheads="1" noChangeShapeType="1"/>
          </p:cNvSpPr>
          <p:nvPr/>
        </p:nvSpPr>
        <p:spPr>
          <a:xfrm>
            <a:off x="1749081" y="9098109"/>
            <a:ext cx="640763" cy="160191"/>
          </a:xfrm>
          <a:custGeom>
            <a:avLst/>
            <a:gdLst/>
            <a:ahLst/>
            <a:cxnLst/>
            <a:rect l="l" t="t" r="r" b="b"/>
            <a:pathLst>
              <a:path w="640763" h="160191">
                <a:moveTo>
                  <a:pt x="0" y="0"/>
                </a:moveTo>
                <a:lnTo>
                  <a:pt x="640763" y="0"/>
                </a:lnTo>
                <a:lnTo>
                  <a:pt x="640763" y="160191"/>
                </a:lnTo>
                <a:lnTo>
                  <a:pt x="0" y="16019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21" name="Group 18">
            <a:extLst>
              <a:ext uri="{FF2B5EF4-FFF2-40B4-BE49-F238E27FC236}">
                <a16:creationId xmlns:a16="http://schemas.microsoft.com/office/drawing/2014/main" id="{8CAEAEBA-3571-CE76-018E-4510A0A8AD36}"/>
              </a:ext>
            </a:extLst>
          </p:cNvPr>
          <p:cNvGrpSpPr/>
          <p:nvPr/>
        </p:nvGrpSpPr>
        <p:grpSpPr>
          <a:xfrm>
            <a:off x="4389009" y="9258300"/>
            <a:ext cx="9509981" cy="715226"/>
            <a:chOff x="0" y="0"/>
            <a:chExt cx="12679975" cy="953635"/>
          </a:xfrm>
        </p:grpSpPr>
        <p:sp>
          <p:nvSpPr>
            <p:cNvPr id="22" name="TextBox 19">
              <a:extLst>
                <a:ext uri="{FF2B5EF4-FFF2-40B4-BE49-F238E27FC236}">
                  <a16:creationId xmlns:a16="http://schemas.microsoft.com/office/drawing/2014/main" id="{F2556969-FF4A-3072-38BC-23714DDC936F}"/>
                </a:ext>
              </a:extLst>
            </p:cNvPr>
            <p:cNvSpPr txBox="1">
              <a:spLocks noGrp="1" noRot="1" noMove="1" noResize="1" noEditPoints="1" noAdjustHandles="1" noChangeArrowheads="1" noChangeShapeType="1"/>
            </p:cNvSpPr>
            <p:nvPr/>
          </p:nvSpPr>
          <p:spPr>
            <a:xfrm>
              <a:off x="0" y="145407"/>
              <a:ext cx="11726341" cy="571431"/>
            </a:xfrm>
            <a:prstGeom prst="rect">
              <a:avLst/>
            </a:prstGeom>
          </p:spPr>
          <p:txBody>
            <a:bodyPr lIns="0" tIns="0" rIns="0" bIns="0" rtlCol="0" anchor="t">
              <a:spAutoFit/>
            </a:bodyPr>
            <a:lstStyle/>
            <a:p>
              <a:pPr algn="ctr">
                <a:lnSpc>
                  <a:spcPts val="3751"/>
                </a:lnSpc>
                <a:spcBef>
                  <a:spcPct val="0"/>
                </a:spcBef>
              </a:pPr>
              <a:r>
                <a:rPr lang="en-US" sz="2344" spc="464">
                  <a:solidFill>
                    <a:srgbClr val="173184"/>
                  </a:solidFill>
                  <a:latin typeface="Aileron"/>
                  <a:ea typeface="Aileron"/>
                  <a:cs typeface="Aileron"/>
                  <a:sym typeface="Aileron"/>
                </a:rPr>
                <a:t>INDIANA DEPARTMENT OF TRANSPORTATION</a:t>
              </a:r>
            </a:p>
          </p:txBody>
        </p:sp>
        <p:sp>
          <p:nvSpPr>
            <p:cNvPr id="23" name="Freeform 20">
              <a:extLst>
                <a:ext uri="{FF2B5EF4-FFF2-40B4-BE49-F238E27FC236}">
                  <a16:creationId xmlns:a16="http://schemas.microsoft.com/office/drawing/2014/main" id="{4E92E1B3-5016-0918-CE3A-BE775302E452}"/>
                </a:ext>
              </a:extLst>
            </p:cNvPr>
            <p:cNvSpPr/>
            <p:nvPr/>
          </p:nvSpPr>
          <p:spPr>
            <a:xfrm>
              <a:off x="11726341" y="0"/>
              <a:ext cx="953635" cy="953635"/>
            </a:xfrm>
            <a:custGeom>
              <a:avLst/>
              <a:gdLst/>
              <a:ahLst/>
              <a:cxnLst/>
              <a:rect l="l" t="t" r="r" b="b"/>
              <a:pathLst>
                <a:path w="953635" h="953635">
                  <a:moveTo>
                    <a:pt x="0" y="0"/>
                  </a:moveTo>
                  <a:lnTo>
                    <a:pt x="953634" y="0"/>
                  </a:lnTo>
                  <a:lnTo>
                    <a:pt x="953634" y="953635"/>
                  </a:lnTo>
                  <a:lnTo>
                    <a:pt x="0" y="953635"/>
                  </a:lnTo>
                  <a:lnTo>
                    <a:pt x="0" y="0"/>
                  </a:lnTo>
                  <a:close/>
                </a:path>
              </a:pathLst>
            </a:custGeom>
            <a:blipFill>
              <a:blip r:embed="rId3"/>
              <a:stretch>
                <a:fillRect/>
              </a:stretch>
            </a:blipFill>
          </p:spPr>
          <p:txBody>
            <a:bodyPr/>
            <a:lstStyle/>
            <a:p>
              <a:endParaRPr lang="en-US"/>
            </a:p>
          </p:txBody>
        </p:sp>
      </p:grpSp>
      <p:grpSp>
        <p:nvGrpSpPr>
          <p:cNvPr id="39" name="Group 38">
            <a:extLst>
              <a:ext uri="{FF2B5EF4-FFF2-40B4-BE49-F238E27FC236}">
                <a16:creationId xmlns:a16="http://schemas.microsoft.com/office/drawing/2014/main" id="{1D1E7368-CBFC-DE50-E9D5-E7B210134454}"/>
              </a:ext>
            </a:extLst>
          </p:cNvPr>
          <p:cNvGrpSpPr>
            <a:grpSpLocks noGrp="1" noUngrp="1" noRot="1" noMove="1" noResize="1"/>
          </p:cNvGrpSpPr>
          <p:nvPr userDrawn="1"/>
        </p:nvGrpSpPr>
        <p:grpSpPr>
          <a:xfrm>
            <a:off x="1653338" y="2889357"/>
            <a:ext cx="9632634" cy="4768442"/>
            <a:chOff x="1653338" y="2889357"/>
            <a:chExt cx="9632634" cy="4768442"/>
          </a:xfrm>
        </p:grpSpPr>
        <p:grpSp>
          <p:nvGrpSpPr>
            <p:cNvPr id="9" name="Group 3">
              <a:extLst>
                <a:ext uri="{FF2B5EF4-FFF2-40B4-BE49-F238E27FC236}">
                  <a16:creationId xmlns:a16="http://schemas.microsoft.com/office/drawing/2014/main" id="{5538A272-2456-3DD6-62A1-065184BD0849}"/>
                </a:ext>
              </a:extLst>
            </p:cNvPr>
            <p:cNvGrpSpPr>
              <a:grpSpLocks noGrp="1" noUngrp="1" noRot="1" noMove="1" noResize="1"/>
            </p:cNvGrpSpPr>
            <p:nvPr/>
          </p:nvGrpSpPr>
          <p:grpSpPr>
            <a:xfrm>
              <a:off x="1653338" y="2992316"/>
              <a:ext cx="1098232" cy="1098232"/>
              <a:chOff x="0" y="0"/>
              <a:chExt cx="812800" cy="812800"/>
            </a:xfrm>
          </p:grpSpPr>
          <p:sp>
            <p:nvSpPr>
              <p:cNvPr id="28" name="Freeform 4">
                <a:extLst>
                  <a:ext uri="{FF2B5EF4-FFF2-40B4-BE49-F238E27FC236}">
                    <a16:creationId xmlns:a16="http://schemas.microsoft.com/office/drawing/2014/main" id="{1B1B9E34-D89E-0D01-0135-8AC426B49881}"/>
                  </a:ext>
                </a:extLst>
              </p:cNvPr>
              <p:cNvSpPr>
                <a:spLocks noGrp="1" noRot="1" noMove="1" noResize="1" noEditPoints="1" noAdjustHandles="1" noChangeArrowheads="1" noChangeShapeType="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73184"/>
              </a:solidFill>
              <a:ln w="9525" cap="sq">
                <a:solidFill>
                  <a:srgbClr val="173184"/>
                </a:solidFill>
                <a:prstDash val="solid"/>
                <a:miter/>
              </a:ln>
            </p:spPr>
            <p:txBody>
              <a:bodyPr/>
              <a:lstStyle/>
              <a:p>
                <a:endParaRPr lang="en-US"/>
              </a:p>
            </p:txBody>
          </p:sp>
          <p:sp>
            <p:nvSpPr>
              <p:cNvPr id="29" name="TextBox 5">
                <a:extLst>
                  <a:ext uri="{FF2B5EF4-FFF2-40B4-BE49-F238E27FC236}">
                    <a16:creationId xmlns:a16="http://schemas.microsoft.com/office/drawing/2014/main" id="{F71C1D6F-DECE-76B9-16BA-963CDC39027D}"/>
                  </a:ext>
                </a:extLst>
              </p:cNvPr>
              <p:cNvSpPr txBox="1">
                <a:spLocks noGrp="1" noRot="1" noMove="1" noResize="1" noEditPoints="1" noAdjustHandles="1" noChangeArrowheads="1" noChangeShapeType="1"/>
              </p:cNvSpPr>
              <p:nvPr/>
            </p:nvSpPr>
            <p:spPr>
              <a:xfrm>
                <a:off x="76200" y="38100"/>
                <a:ext cx="660400" cy="698500"/>
              </a:xfrm>
              <a:prstGeom prst="rect">
                <a:avLst/>
              </a:prstGeom>
            </p:spPr>
            <p:txBody>
              <a:bodyPr lIns="50800" tIns="50800" rIns="50800" bIns="50800" rtlCol="0" anchor="ctr"/>
              <a:lstStyle/>
              <a:p>
                <a:pPr algn="ctr">
                  <a:lnSpc>
                    <a:spcPts val="3499"/>
                  </a:lnSpc>
                </a:pPr>
                <a:endParaRPr/>
              </a:p>
            </p:txBody>
          </p:sp>
        </p:grpSp>
        <p:grpSp>
          <p:nvGrpSpPr>
            <p:cNvPr id="10" name="Group 6">
              <a:extLst>
                <a:ext uri="{FF2B5EF4-FFF2-40B4-BE49-F238E27FC236}">
                  <a16:creationId xmlns:a16="http://schemas.microsoft.com/office/drawing/2014/main" id="{DAD5B93B-B8AD-063B-49D1-7738072041B6}"/>
                </a:ext>
              </a:extLst>
            </p:cNvPr>
            <p:cNvGrpSpPr>
              <a:grpSpLocks noGrp="1" noUngrp="1" noRot="1" noMove="1" noResize="1"/>
            </p:cNvGrpSpPr>
            <p:nvPr/>
          </p:nvGrpSpPr>
          <p:grpSpPr>
            <a:xfrm>
              <a:off x="1653338" y="4775534"/>
              <a:ext cx="1098232" cy="1098232"/>
              <a:chOff x="0" y="0"/>
              <a:chExt cx="812800" cy="812800"/>
            </a:xfrm>
          </p:grpSpPr>
          <p:sp>
            <p:nvSpPr>
              <p:cNvPr id="26" name="Freeform 7">
                <a:extLst>
                  <a:ext uri="{FF2B5EF4-FFF2-40B4-BE49-F238E27FC236}">
                    <a16:creationId xmlns:a16="http://schemas.microsoft.com/office/drawing/2014/main" id="{91D01B23-2F00-E2BE-2723-5389E45B32B8}"/>
                  </a:ext>
                </a:extLst>
              </p:cNvPr>
              <p:cNvSpPr>
                <a:spLocks noGrp="1" noRot="1" noMove="1" noResize="1" noEditPoints="1" noAdjustHandles="1" noChangeArrowheads="1" noChangeShapeType="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73184"/>
              </a:solidFill>
              <a:ln w="9525" cap="sq">
                <a:solidFill>
                  <a:srgbClr val="173184"/>
                </a:solidFill>
                <a:prstDash val="solid"/>
                <a:miter/>
              </a:ln>
            </p:spPr>
            <p:txBody>
              <a:bodyPr/>
              <a:lstStyle/>
              <a:p>
                <a:endParaRPr lang="en-US"/>
              </a:p>
            </p:txBody>
          </p:sp>
          <p:sp>
            <p:nvSpPr>
              <p:cNvPr id="27" name="TextBox 8">
                <a:extLst>
                  <a:ext uri="{FF2B5EF4-FFF2-40B4-BE49-F238E27FC236}">
                    <a16:creationId xmlns:a16="http://schemas.microsoft.com/office/drawing/2014/main" id="{2E10FCE5-A682-758B-41BB-49266E1A0232}"/>
                  </a:ext>
                </a:extLst>
              </p:cNvPr>
              <p:cNvSpPr txBox="1">
                <a:spLocks noGrp="1" noRot="1" noMove="1" noResize="1" noEditPoints="1" noAdjustHandles="1" noChangeArrowheads="1" noChangeShapeType="1"/>
              </p:cNvSpPr>
              <p:nvPr/>
            </p:nvSpPr>
            <p:spPr>
              <a:xfrm>
                <a:off x="76200" y="38100"/>
                <a:ext cx="660400" cy="698500"/>
              </a:xfrm>
              <a:prstGeom prst="rect">
                <a:avLst/>
              </a:prstGeom>
            </p:spPr>
            <p:txBody>
              <a:bodyPr lIns="50800" tIns="50800" rIns="50800" bIns="50800" rtlCol="0" anchor="ctr"/>
              <a:lstStyle/>
              <a:p>
                <a:pPr algn="ctr">
                  <a:lnSpc>
                    <a:spcPts val="3499"/>
                  </a:lnSpc>
                </a:pPr>
                <a:endParaRPr/>
              </a:p>
            </p:txBody>
          </p:sp>
        </p:grpSp>
        <p:grpSp>
          <p:nvGrpSpPr>
            <p:cNvPr id="11" name="Group 9">
              <a:extLst>
                <a:ext uri="{FF2B5EF4-FFF2-40B4-BE49-F238E27FC236}">
                  <a16:creationId xmlns:a16="http://schemas.microsoft.com/office/drawing/2014/main" id="{5444B7F3-D2AD-3B46-EA9B-2B6A5164FC73}"/>
                </a:ext>
              </a:extLst>
            </p:cNvPr>
            <p:cNvGrpSpPr>
              <a:grpSpLocks noGrp="1" noUngrp="1" noRot="1" noMove="1" noResize="1"/>
            </p:cNvGrpSpPr>
            <p:nvPr/>
          </p:nvGrpSpPr>
          <p:grpSpPr>
            <a:xfrm>
              <a:off x="1653338" y="6559567"/>
              <a:ext cx="1098232" cy="1098232"/>
              <a:chOff x="0" y="0"/>
              <a:chExt cx="812800" cy="812800"/>
            </a:xfrm>
          </p:grpSpPr>
          <p:sp>
            <p:nvSpPr>
              <p:cNvPr id="24" name="Freeform 10">
                <a:extLst>
                  <a:ext uri="{FF2B5EF4-FFF2-40B4-BE49-F238E27FC236}">
                    <a16:creationId xmlns:a16="http://schemas.microsoft.com/office/drawing/2014/main" id="{92D4A2C2-0EF1-9AC2-85B4-D9476E20FB6D}"/>
                  </a:ext>
                </a:extLst>
              </p:cNvPr>
              <p:cNvSpPr>
                <a:spLocks noGrp="1" noRot="1" noMove="1" noResize="1" noEditPoints="1" noAdjustHandles="1" noChangeArrowheads="1" noChangeShapeType="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73184"/>
              </a:solidFill>
              <a:ln w="9525" cap="sq">
                <a:solidFill>
                  <a:srgbClr val="173184"/>
                </a:solidFill>
                <a:prstDash val="solid"/>
                <a:miter/>
              </a:ln>
            </p:spPr>
            <p:txBody>
              <a:bodyPr/>
              <a:lstStyle/>
              <a:p>
                <a:endParaRPr lang="en-US"/>
              </a:p>
            </p:txBody>
          </p:sp>
          <p:sp>
            <p:nvSpPr>
              <p:cNvPr id="25" name="TextBox 11">
                <a:extLst>
                  <a:ext uri="{FF2B5EF4-FFF2-40B4-BE49-F238E27FC236}">
                    <a16:creationId xmlns:a16="http://schemas.microsoft.com/office/drawing/2014/main" id="{2476BB46-97AF-E52D-A957-8587D2D9B623}"/>
                  </a:ext>
                </a:extLst>
              </p:cNvPr>
              <p:cNvSpPr txBox="1">
                <a:spLocks noGrp="1" noRot="1" noMove="1" noResize="1" noEditPoints="1" noAdjustHandles="1" noChangeArrowheads="1" noChangeShapeType="1"/>
              </p:cNvSpPr>
              <p:nvPr/>
            </p:nvSpPr>
            <p:spPr>
              <a:xfrm>
                <a:off x="76200" y="38100"/>
                <a:ext cx="660400" cy="698500"/>
              </a:xfrm>
              <a:prstGeom prst="rect">
                <a:avLst/>
              </a:prstGeom>
            </p:spPr>
            <p:txBody>
              <a:bodyPr lIns="50800" tIns="50800" rIns="50800" bIns="50800" rtlCol="0" anchor="ctr"/>
              <a:lstStyle/>
              <a:p>
                <a:pPr algn="ctr">
                  <a:lnSpc>
                    <a:spcPts val="3499"/>
                  </a:lnSpc>
                </a:pPr>
                <a:endParaRPr/>
              </a:p>
            </p:txBody>
          </p:sp>
        </p:grpSp>
        <p:grpSp>
          <p:nvGrpSpPr>
            <p:cNvPr id="30" name="Group 3">
              <a:extLst>
                <a:ext uri="{FF2B5EF4-FFF2-40B4-BE49-F238E27FC236}">
                  <a16:creationId xmlns:a16="http://schemas.microsoft.com/office/drawing/2014/main" id="{FDD9F229-C9D6-8503-CB9E-90CAF587FB69}"/>
                </a:ext>
              </a:extLst>
            </p:cNvPr>
            <p:cNvGrpSpPr>
              <a:grpSpLocks noGrp="1" noUngrp="1" noRot="1" noMove="1" noResize="1"/>
            </p:cNvGrpSpPr>
            <p:nvPr userDrawn="1"/>
          </p:nvGrpSpPr>
          <p:grpSpPr>
            <a:xfrm>
              <a:off x="10187740" y="2889357"/>
              <a:ext cx="1098232" cy="1098232"/>
              <a:chOff x="0" y="0"/>
              <a:chExt cx="812800" cy="812800"/>
            </a:xfrm>
          </p:grpSpPr>
          <p:sp>
            <p:nvSpPr>
              <p:cNvPr id="31" name="Freeform 4">
                <a:extLst>
                  <a:ext uri="{FF2B5EF4-FFF2-40B4-BE49-F238E27FC236}">
                    <a16:creationId xmlns:a16="http://schemas.microsoft.com/office/drawing/2014/main" id="{D32C72A2-035A-1F8D-1FD4-7B407229A2FA}"/>
                  </a:ext>
                </a:extLst>
              </p:cNvPr>
              <p:cNvSpPr>
                <a:spLocks noGrp="1" noRot="1" noMove="1" noResize="1" noEditPoints="1" noAdjustHandles="1" noChangeArrowheads="1" noChangeShapeType="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73184"/>
              </a:solidFill>
              <a:ln w="9525" cap="sq">
                <a:solidFill>
                  <a:srgbClr val="173184"/>
                </a:solidFill>
                <a:prstDash val="solid"/>
                <a:miter/>
              </a:ln>
            </p:spPr>
            <p:txBody>
              <a:bodyPr/>
              <a:lstStyle/>
              <a:p>
                <a:endParaRPr lang="en-US"/>
              </a:p>
            </p:txBody>
          </p:sp>
          <p:sp>
            <p:nvSpPr>
              <p:cNvPr id="32" name="TextBox 5">
                <a:extLst>
                  <a:ext uri="{FF2B5EF4-FFF2-40B4-BE49-F238E27FC236}">
                    <a16:creationId xmlns:a16="http://schemas.microsoft.com/office/drawing/2014/main" id="{A4CC06BB-1A35-7E65-E13E-97DDA897CB20}"/>
                  </a:ext>
                </a:extLst>
              </p:cNvPr>
              <p:cNvSpPr txBox="1">
                <a:spLocks noGrp="1" noRot="1" noMove="1" noResize="1" noEditPoints="1" noAdjustHandles="1" noChangeArrowheads="1" noChangeShapeType="1"/>
              </p:cNvSpPr>
              <p:nvPr/>
            </p:nvSpPr>
            <p:spPr>
              <a:xfrm>
                <a:off x="76200" y="38100"/>
                <a:ext cx="660400" cy="698500"/>
              </a:xfrm>
              <a:prstGeom prst="rect">
                <a:avLst/>
              </a:prstGeom>
            </p:spPr>
            <p:txBody>
              <a:bodyPr lIns="50800" tIns="50800" rIns="50800" bIns="50800" rtlCol="0" anchor="ctr"/>
              <a:lstStyle/>
              <a:p>
                <a:pPr algn="ctr">
                  <a:lnSpc>
                    <a:spcPts val="3499"/>
                  </a:lnSpc>
                </a:pPr>
                <a:endParaRPr/>
              </a:p>
            </p:txBody>
          </p:sp>
        </p:grpSp>
        <p:grpSp>
          <p:nvGrpSpPr>
            <p:cNvPr id="33" name="Group 6">
              <a:extLst>
                <a:ext uri="{FF2B5EF4-FFF2-40B4-BE49-F238E27FC236}">
                  <a16:creationId xmlns:a16="http://schemas.microsoft.com/office/drawing/2014/main" id="{3FB81272-676F-CDF8-9E55-4BE21885B030}"/>
                </a:ext>
              </a:extLst>
            </p:cNvPr>
            <p:cNvGrpSpPr>
              <a:grpSpLocks noGrp="1" noUngrp="1" noRot="1" noMove="1" noResize="1"/>
            </p:cNvGrpSpPr>
            <p:nvPr userDrawn="1"/>
          </p:nvGrpSpPr>
          <p:grpSpPr>
            <a:xfrm>
              <a:off x="10187740" y="4672575"/>
              <a:ext cx="1098232" cy="1098232"/>
              <a:chOff x="0" y="0"/>
              <a:chExt cx="812800" cy="812800"/>
            </a:xfrm>
          </p:grpSpPr>
          <p:sp>
            <p:nvSpPr>
              <p:cNvPr id="34" name="Freeform 7">
                <a:extLst>
                  <a:ext uri="{FF2B5EF4-FFF2-40B4-BE49-F238E27FC236}">
                    <a16:creationId xmlns:a16="http://schemas.microsoft.com/office/drawing/2014/main" id="{F403DBC3-0389-AA4E-8193-14B400B155C7}"/>
                  </a:ext>
                </a:extLst>
              </p:cNvPr>
              <p:cNvSpPr>
                <a:spLocks noGrp="1" noRot="1" noMove="1" noResize="1" noEditPoints="1" noAdjustHandles="1" noChangeArrowheads="1" noChangeShapeType="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73184"/>
              </a:solidFill>
              <a:ln w="9525" cap="sq">
                <a:solidFill>
                  <a:srgbClr val="173184"/>
                </a:solidFill>
                <a:prstDash val="solid"/>
                <a:miter/>
              </a:ln>
            </p:spPr>
            <p:txBody>
              <a:bodyPr/>
              <a:lstStyle/>
              <a:p>
                <a:endParaRPr lang="en-US"/>
              </a:p>
            </p:txBody>
          </p:sp>
          <p:sp>
            <p:nvSpPr>
              <p:cNvPr id="35" name="TextBox 8">
                <a:extLst>
                  <a:ext uri="{FF2B5EF4-FFF2-40B4-BE49-F238E27FC236}">
                    <a16:creationId xmlns:a16="http://schemas.microsoft.com/office/drawing/2014/main" id="{492E1D76-3675-1B6B-F78A-45261F69FC93}"/>
                  </a:ext>
                </a:extLst>
              </p:cNvPr>
              <p:cNvSpPr txBox="1">
                <a:spLocks noGrp="1" noRot="1" noMove="1" noResize="1" noEditPoints="1" noAdjustHandles="1" noChangeArrowheads="1" noChangeShapeType="1"/>
              </p:cNvSpPr>
              <p:nvPr/>
            </p:nvSpPr>
            <p:spPr>
              <a:xfrm>
                <a:off x="76200" y="38100"/>
                <a:ext cx="660400" cy="698500"/>
              </a:xfrm>
              <a:prstGeom prst="rect">
                <a:avLst/>
              </a:prstGeom>
            </p:spPr>
            <p:txBody>
              <a:bodyPr lIns="50800" tIns="50800" rIns="50800" bIns="50800" rtlCol="0" anchor="ctr"/>
              <a:lstStyle/>
              <a:p>
                <a:pPr algn="ctr">
                  <a:lnSpc>
                    <a:spcPts val="3499"/>
                  </a:lnSpc>
                </a:pPr>
                <a:endParaRPr/>
              </a:p>
            </p:txBody>
          </p:sp>
        </p:grpSp>
        <p:grpSp>
          <p:nvGrpSpPr>
            <p:cNvPr id="36" name="Group 9">
              <a:extLst>
                <a:ext uri="{FF2B5EF4-FFF2-40B4-BE49-F238E27FC236}">
                  <a16:creationId xmlns:a16="http://schemas.microsoft.com/office/drawing/2014/main" id="{D7DCFAD1-1E7D-DC01-F193-2F5BA0750ECC}"/>
                </a:ext>
              </a:extLst>
            </p:cNvPr>
            <p:cNvGrpSpPr>
              <a:grpSpLocks noGrp="1" noUngrp="1" noRot="1" noMove="1" noResize="1"/>
            </p:cNvGrpSpPr>
            <p:nvPr userDrawn="1"/>
          </p:nvGrpSpPr>
          <p:grpSpPr>
            <a:xfrm>
              <a:off x="10187740" y="6456608"/>
              <a:ext cx="1098232" cy="1098232"/>
              <a:chOff x="0" y="0"/>
              <a:chExt cx="812800" cy="812800"/>
            </a:xfrm>
          </p:grpSpPr>
          <p:sp>
            <p:nvSpPr>
              <p:cNvPr id="37" name="Freeform 10">
                <a:extLst>
                  <a:ext uri="{FF2B5EF4-FFF2-40B4-BE49-F238E27FC236}">
                    <a16:creationId xmlns:a16="http://schemas.microsoft.com/office/drawing/2014/main" id="{A0F058BC-A620-F48F-D360-0E61AEBEEDF1}"/>
                  </a:ext>
                </a:extLst>
              </p:cNvPr>
              <p:cNvSpPr>
                <a:spLocks noGrp="1" noRot="1" noMove="1" noResize="1" noEditPoints="1" noAdjustHandles="1" noChangeArrowheads="1" noChangeShapeType="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73184"/>
              </a:solidFill>
              <a:ln w="9525" cap="sq">
                <a:solidFill>
                  <a:srgbClr val="173184"/>
                </a:solidFill>
                <a:prstDash val="solid"/>
                <a:miter/>
              </a:ln>
            </p:spPr>
            <p:txBody>
              <a:bodyPr/>
              <a:lstStyle/>
              <a:p>
                <a:endParaRPr lang="en-US"/>
              </a:p>
            </p:txBody>
          </p:sp>
          <p:sp>
            <p:nvSpPr>
              <p:cNvPr id="38" name="TextBox 11">
                <a:extLst>
                  <a:ext uri="{FF2B5EF4-FFF2-40B4-BE49-F238E27FC236}">
                    <a16:creationId xmlns:a16="http://schemas.microsoft.com/office/drawing/2014/main" id="{0F8D6594-5D93-D00E-3FFA-BE1F6CADF9F1}"/>
                  </a:ext>
                </a:extLst>
              </p:cNvPr>
              <p:cNvSpPr txBox="1">
                <a:spLocks noGrp="1" noRot="1" noMove="1" noResize="1" noEditPoints="1" noAdjustHandles="1" noChangeArrowheads="1" noChangeShapeType="1"/>
              </p:cNvSpPr>
              <p:nvPr/>
            </p:nvSpPr>
            <p:spPr>
              <a:xfrm>
                <a:off x="76200" y="38100"/>
                <a:ext cx="660400" cy="698500"/>
              </a:xfrm>
              <a:prstGeom prst="rect">
                <a:avLst/>
              </a:prstGeom>
            </p:spPr>
            <p:txBody>
              <a:bodyPr lIns="50800" tIns="50800" rIns="50800" bIns="50800" rtlCol="0" anchor="ctr"/>
              <a:lstStyle/>
              <a:p>
                <a:pPr algn="ctr">
                  <a:lnSpc>
                    <a:spcPts val="3499"/>
                  </a:lnSpc>
                </a:pPr>
                <a:endParaRPr/>
              </a:p>
            </p:txBody>
          </p:sp>
        </p:grpSp>
      </p:grpSp>
      <p:sp>
        <p:nvSpPr>
          <p:cNvPr id="43" name="Text Placeholder 42">
            <a:extLst>
              <a:ext uri="{FF2B5EF4-FFF2-40B4-BE49-F238E27FC236}">
                <a16:creationId xmlns:a16="http://schemas.microsoft.com/office/drawing/2014/main" id="{CEDF9279-657F-CBFB-CFCD-52B760399421}"/>
              </a:ext>
            </a:extLst>
          </p:cNvPr>
          <p:cNvSpPr>
            <a:spLocks noGrp="1"/>
          </p:cNvSpPr>
          <p:nvPr>
            <p:ph type="body" sz="quarter" idx="11" hasCustomPrompt="1"/>
          </p:nvPr>
        </p:nvSpPr>
        <p:spPr>
          <a:xfrm>
            <a:off x="3043968" y="3014196"/>
            <a:ext cx="6019800" cy="1046162"/>
          </a:xfrm>
        </p:spPr>
        <p:txBody>
          <a:bodyPr/>
          <a:lstStyle>
            <a:lvl1pPr marL="0" indent="0">
              <a:buNone/>
              <a:defRPr sz="4000">
                <a:solidFill>
                  <a:srgbClr val="173184"/>
                </a:solidFill>
                <a:latin typeface="+mn-lt"/>
              </a:defRPr>
            </a:lvl1pPr>
          </a:lstStyle>
          <a:p>
            <a:pPr lvl="0"/>
            <a:r>
              <a:rPr lang="en-US"/>
              <a:t>Text here</a:t>
            </a:r>
          </a:p>
        </p:txBody>
      </p:sp>
      <p:sp>
        <p:nvSpPr>
          <p:cNvPr id="44" name="Text Placeholder 42">
            <a:extLst>
              <a:ext uri="{FF2B5EF4-FFF2-40B4-BE49-F238E27FC236}">
                <a16:creationId xmlns:a16="http://schemas.microsoft.com/office/drawing/2014/main" id="{17BF7858-B96F-1A23-34EA-487ECEFE1EA3}"/>
              </a:ext>
            </a:extLst>
          </p:cNvPr>
          <p:cNvSpPr>
            <a:spLocks noGrp="1"/>
          </p:cNvSpPr>
          <p:nvPr>
            <p:ph type="body" sz="quarter" idx="12" hasCustomPrompt="1"/>
          </p:nvPr>
        </p:nvSpPr>
        <p:spPr>
          <a:xfrm>
            <a:off x="3063018" y="4827014"/>
            <a:ext cx="6019800" cy="1046162"/>
          </a:xfrm>
        </p:spPr>
        <p:txBody>
          <a:bodyPr/>
          <a:lstStyle>
            <a:lvl1pPr marL="0" indent="0">
              <a:buNone/>
              <a:defRPr sz="4000">
                <a:solidFill>
                  <a:srgbClr val="173184"/>
                </a:solidFill>
                <a:latin typeface="+mn-lt"/>
              </a:defRPr>
            </a:lvl1pPr>
          </a:lstStyle>
          <a:p>
            <a:pPr lvl="0"/>
            <a:r>
              <a:rPr lang="en-US"/>
              <a:t>Text here</a:t>
            </a:r>
          </a:p>
        </p:txBody>
      </p:sp>
      <p:sp>
        <p:nvSpPr>
          <p:cNvPr id="45" name="Text Placeholder 42">
            <a:extLst>
              <a:ext uri="{FF2B5EF4-FFF2-40B4-BE49-F238E27FC236}">
                <a16:creationId xmlns:a16="http://schemas.microsoft.com/office/drawing/2014/main" id="{674148BD-7110-9F88-0EED-9ED96F6C262E}"/>
              </a:ext>
            </a:extLst>
          </p:cNvPr>
          <p:cNvSpPr>
            <a:spLocks noGrp="1"/>
          </p:cNvSpPr>
          <p:nvPr>
            <p:ph type="body" sz="quarter" idx="13" hasCustomPrompt="1"/>
          </p:nvPr>
        </p:nvSpPr>
        <p:spPr>
          <a:xfrm>
            <a:off x="3063018" y="6610744"/>
            <a:ext cx="6019800" cy="1046162"/>
          </a:xfrm>
        </p:spPr>
        <p:txBody>
          <a:bodyPr/>
          <a:lstStyle>
            <a:lvl1pPr marL="0" indent="0">
              <a:buNone/>
              <a:defRPr sz="4000">
                <a:solidFill>
                  <a:srgbClr val="173184"/>
                </a:solidFill>
                <a:latin typeface="+mn-lt"/>
              </a:defRPr>
            </a:lvl1pPr>
          </a:lstStyle>
          <a:p>
            <a:pPr lvl="0"/>
            <a:r>
              <a:rPr lang="en-US"/>
              <a:t>Text here</a:t>
            </a:r>
          </a:p>
        </p:txBody>
      </p:sp>
      <p:sp>
        <p:nvSpPr>
          <p:cNvPr id="46" name="Text Placeholder 42">
            <a:extLst>
              <a:ext uri="{FF2B5EF4-FFF2-40B4-BE49-F238E27FC236}">
                <a16:creationId xmlns:a16="http://schemas.microsoft.com/office/drawing/2014/main" id="{1303668D-BF37-52FF-F21D-7E960AAFF04C}"/>
              </a:ext>
            </a:extLst>
          </p:cNvPr>
          <p:cNvSpPr>
            <a:spLocks noGrp="1"/>
          </p:cNvSpPr>
          <p:nvPr>
            <p:ph type="body" sz="quarter" idx="14" hasCustomPrompt="1"/>
          </p:nvPr>
        </p:nvSpPr>
        <p:spPr>
          <a:xfrm>
            <a:off x="11639550" y="2940837"/>
            <a:ext cx="6019800" cy="1046162"/>
          </a:xfrm>
        </p:spPr>
        <p:txBody>
          <a:bodyPr/>
          <a:lstStyle>
            <a:lvl1pPr marL="0" indent="0">
              <a:buNone/>
              <a:defRPr sz="4000">
                <a:solidFill>
                  <a:srgbClr val="173184"/>
                </a:solidFill>
                <a:latin typeface="+mn-lt"/>
              </a:defRPr>
            </a:lvl1pPr>
          </a:lstStyle>
          <a:p>
            <a:pPr lvl="0"/>
            <a:r>
              <a:rPr lang="en-US"/>
              <a:t>Text here</a:t>
            </a:r>
          </a:p>
        </p:txBody>
      </p:sp>
      <p:sp>
        <p:nvSpPr>
          <p:cNvPr id="47" name="Text Placeholder 42">
            <a:extLst>
              <a:ext uri="{FF2B5EF4-FFF2-40B4-BE49-F238E27FC236}">
                <a16:creationId xmlns:a16="http://schemas.microsoft.com/office/drawing/2014/main" id="{F4A10E4A-FDDE-6157-2F68-8DEA191D636A}"/>
              </a:ext>
            </a:extLst>
          </p:cNvPr>
          <p:cNvSpPr>
            <a:spLocks noGrp="1"/>
          </p:cNvSpPr>
          <p:nvPr>
            <p:ph type="body" sz="quarter" idx="15" hasCustomPrompt="1"/>
          </p:nvPr>
        </p:nvSpPr>
        <p:spPr>
          <a:xfrm>
            <a:off x="11658600" y="4753655"/>
            <a:ext cx="6019800" cy="1046162"/>
          </a:xfrm>
        </p:spPr>
        <p:txBody>
          <a:bodyPr/>
          <a:lstStyle>
            <a:lvl1pPr marL="0" indent="0">
              <a:buNone/>
              <a:defRPr sz="4000">
                <a:solidFill>
                  <a:srgbClr val="173184"/>
                </a:solidFill>
                <a:latin typeface="+mn-lt"/>
              </a:defRPr>
            </a:lvl1pPr>
          </a:lstStyle>
          <a:p>
            <a:pPr lvl="0"/>
            <a:r>
              <a:rPr lang="en-US"/>
              <a:t>Text here</a:t>
            </a:r>
          </a:p>
        </p:txBody>
      </p:sp>
      <p:sp>
        <p:nvSpPr>
          <p:cNvPr id="48" name="Text Placeholder 42">
            <a:extLst>
              <a:ext uri="{FF2B5EF4-FFF2-40B4-BE49-F238E27FC236}">
                <a16:creationId xmlns:a16="http://schemas.microsoft.com/office/drawing/2014/main" id="{41ACFA84-AFCB-FC38-4DBD-BB696B2F9FA5}"/>
              </a:ext>
            </a:extLst>
          </p:cNvPr>
          <p:cNvSpPr>
            <a:spLocks noGrp="1"/>
          </p:cNvSpPr>
          <p:nvPr>
            <p:ph type="body" sz="quarter" idx="16" hasCustomPrompt="1"/>
          </p:nvPr>
        </p:nvSpPr>
        <p:spPr>
          <a:xfrm>
            <a:off x="11658600" y="6537385"/>
            <a:ext cx="6019800" cy="1046162"/>
          </a:xfrm>
        </p:spPr>
        <p:txBody>
          <a:bodyPr/>
          <a:lstStyle>
            <a:lvl1pPr marL="0" indent="0">
              <a:buNone/>
              <a:defRPr sz="4000">
                <a:solidFill>
                  <a:srgbClr val="173184"/>
                </a:solidFill>
                <a:latin typeface="+mn-lt"/>
              </a:defRPr>
            </a:lvl1pPr>
          </a:lstStyle>
          <a:p>
            <a:pPr lvl="0"/>
            <a:r>
              <a:rPr lang="en-US"/>
              <a:t>Text here</a:t>
            </a:r>
          </a:p>
        </p:txBody>
      </p:sp>
      <p:sp>
        <p:nvSpPr>
          <p:cNvPr id="2" name="Text Placeholder 15">
            <a:extLst>
              <a:ext uri="{FF2B5EF4-FFF2-40B4-BE49-F238E27FC236}">
                <a16:creationId xmlns:a16="http://schemas.microsoft.com/office/drawing/2014/main" id="{B5D1A3F4-79D8-ED9D-5E92-00552A484E19}"/>
              </a:ext>
            </a:extLst>
          </p:cNvPr>
          <p:cNvSpPr>
            <a:spLocks noGrp="1"/>
          </p:cNvSpPr>
          <p:nvPr>
            <p:ph type="body" sz="quarter" idx="10" hasCustomPrompt="1"/>
          </p:nvPr>
        </p:nvSpPr>
        <p:spPr>
          <a:xfrm>
            <a:off x="914399" y="582287"/>
            <a:ext cx="15620571" cy="1524000"/>
          </a:xfrm>
        </p:spPr>
        <p:txBody>
          <a:bodyPr/>
          <a:lstStyle>
            <a:lvl1pPr marL="0" indent="0">
              <a:buNone/>
              <a:defRPr sz="72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Your Title Here</a:t>
            </a:r>
          </a:p>
        </p:txBody>
      </p:sp>
      <p:grpSp>
        <p:nvGrpSpPr>
          <p:cNvPr id="3" name="Group 2">
            <a:extLst>
              <a:ext uri="{FF2B5EF4-FFF2-40B4-BE49-F238E27FC236}">
                <a16:creationId xmlns:a16="http://schemas.microsoft.com/office/drawing/2014/main" id="{49B4736E-0E98-AB6E-B14A-239EF32F4CBC}"/>
              </a:ext>
            </a:extLst>
          </p:cNvPr>
          <p:cNvGrpSpPr/>
          <p:nvPr userDrawn="1"/>
        </p:nvGrpSpPr>
        <p:grpSpPr>
          <a:xfrm>
            <a:off x="-119865" y="1819886"/>
            <a:ext cx="8046720" cy="0"/>
            <a:chOff x="-119865" y="1819886"/>
            <a:chExt cx="8046720" cy="0"/>
          </a:xfrm>
        </p:grpSpPr>
        <p:cxnSp>
          <p:nvCxnSpPr>
            <p:cNvPr id="4" name="Straight Connector 3">
              <a:extLst>
                <a:ext uri="{FF2B5EF4-FFF2-40B4-BE49-F238E27FC236}">
                  <a16:creationId xmlns:a16="http://schemas.microsoft.com/office/drawing/2014/main" id="{6F1525D5-8013-D321-A187-7F4483514E79}"/>
                </a:ext>
              </a:extLst>
            </p:cNvPr>
            <p:cNvCxnSpPr>
              <a:cxnSpLocks/>
            </p:cNvCxnSpPr>
            <p:nvPr/>
          </p:nvCxnSpPr>
          <p:spPr>
            <a:xfrm>
              <a:off x="-119865" y="1819886"/>
              <a:ext cx="8046720" cy="0"/>
            </a:xfrm>
            <a:prstGeom prst="line">
              <a:avLst/>
            </a:prstGeom>
            <a:ln w="254000">
              <a:solidFill>
                <a:srgbClr val="223C86"/>
              </a:solidFill>
              <a:prstDash val="solid"/>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9416B755-04D2-7308-18EA-2CD05B9FB6CC}"/>
                </a:ext>
              </a:extLst>
            </p:cNvPr>
            <p:cNvCxnSpPr>
              <a:cxnSpLocks/>
            </p:cNvCxnSpPr>
            <p:nvPr/>
          </p:nvCxnSpPr>
          <p:spPr>
            <a:xfrm>
              <a:off x="-119865" y="1819886"/>
              <a:ext cx="8046720" cy="0"/>
            </a:xfrm>
            <a:prstGeom prst="line">
              <a:avLst/>
            </a:prstGeom>
            <a:ln w="76200">
              <a:solidFill>
                <a:srgbClr val="FFED00"/>
              </a:solidFill>
              <a:prstDash val="solid"/>
            </a:ln>
          </p:spPr>
          <p:style>
            <a:lnRef idx="1">
              <a:schemeClr val="accent1"/>
            </a:lnRef>
            <a:fillRef idx="0">
              <a:schemeClr val="accent1"/>
            </a:fillRef>
            <a:effectRef idx="0">
              <a:schemeClr val="accent1"/>
            </a:effectRef>
            <a:fontRef idx="minor">
              <a:schemeClr val="tx1"/>
            </a:fontRef>
          </p:style>
        </p:cxnSp>
      </p:grpSp>
    </p:spTree>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lor Block Content">
    <p:spTree>
      <p:nvGrpSpPr>
        <p:cNvPr id="1" name=""/>
        <p:cNvGrpSpPr/>
        <p:nvPr/>
      </p:nvGrpSpPr>
      <p:grpSpPr>
        <a:xfrm>
          <a:off x="0" y="0"/>
          <a:ext cx="0" cy="0"/>
          <a:chOff x="0" y="0"/>
          <a:chExt cx="0" cy="0"/>
        </a:xfrm>
      </p:grpSpPr>
      <p:grpSp>
        <p:nvGrpSpPr>
          <p:cNvPr id="3" name="Group 5">
            <a:extLst>
              <a:ext uri="{FF2B5EF4-FFF2-40B4-BE49-F238E27FC236}">
                <a16:creationId xmlns:a16="http://schemas.microsoft.com/office/drawing/2014/main" id="{61C9A236-2453-364A-60B4-BFCEC6B2E304}"/>
              </a:ext>
            </a:extLst>
          </p:cNvPr>
          <p:cNvGrpSpPr>
            <a:grpSpLocks noGrp="1" noUngrp="1" noRot="1" noMove="1" noResize="1"/>
          </p:cNvGrpSpPr>
          <p:nvPr/>
        </p:nvGrpSpPr>
        <p:grpSpPr>
          <a:xfrm rot="5400000">
            <a:off x="6391426" y="-3171673"/>
            <a:ext cx="6088383" cy="17704764"/>
            <a:chOff x="0" y="0"/>
            <a:chExt cx="2051330" cy="4662983"/>
          </a:xfrm>
        </p:grpSpPr>
        <p:sp>
          <p:nvSpPr>
            <p:cNvPr id="10" name="Freeform 6">
              <a:extLst>
                <a:ext uri="{FF2B5EF4-FFF2-40B4-BE49-F238E27FC236}">
                  <a16:creationId xmlns:a16="http://schemas.microsoft.com/office/drawing/2014/main" id="{4D0A8A17-F309-0EDE-7A05-48BE3316BF6B}"/>
                </a:ext>
              </a:extLst>
            </p:cNvPr>
            <p:cNvSpPr>
              <a:spLocks noGrp="1" noRot="1" noMove="1" noResize="1" noEditPoints="1" noAdjustHandles="1" noChangeArrowheads="1" noChangeShapeType="1"/>
            </p:cNvSpPr>
            <p:nvPr/>
          </p:nvSpPr>
          <p:spPr>
            <a:xfrm>
              <a:off x="0" y="0"/>
              <a:ext cx="2051330" cy="4662983"/>
            </a:xfrm>
            <a:custGeom>
              <a:avLst/>
              <a:gdLst/>
              <a:ahLst/>
              <a:cxnLst/>
              <a:rect l="l" t="t" r="r" b="b"/>
              <a:pathLst>
                <a:path w="2051330" h="4662983">
                  <a:moveTo>
                    <a:pt x="684146" y="4643914"/>
                  </a:moveTo>
                  <a:cubicBezTo>
                    <a:pt x="789312" y="4655428"/>
                    <a:pt x="908873" y="4662983"/>
                    <a:pt x="1026217" y="4662983"/>
                  </a:cubicBezTo>
                  <a:cubicBezTo>
                    <a:pt x="1143565" y="4662983"/>
                    <a:pt x="1256483" y="4656506"/>
                    <a:pt x="1360541" y="4644992"/>
                  </a:cubicBezTo>
                  <a:cubicBezTo>
                    <a:pt x="1362758" y="4644633"/>
                    <a:pt x="1364971" y="4644633"/>
                    <a:pt x="1367184" y="4644273"/>
                  </a:cubicBezTo>
                  <a:cubicBezTo>
                    <a:pt x="1757966" y="4598218"/>
                    <a:pt x="2045795" y="4476604"/>
                    <a:pt x="2051330" y="4248958"/>
                  </a:cubicBezTo>
                  <a:lnTo>
                    <a:pt x="2051330" y="0"/>
                  </a:lnTo>
                  <a:lnTo>
                    <a:pt x="0" y="0"/>
                  </a:lnTo>
                  <a:lnTo>
                    <a:pt x="0" y="4245804"/>
                  </a:lnTo>
                  <a:cubicBezTo>
                    <a:pt x="5535" y="4477323"/>
                    <a:pt x="288935" y="4598938"/>
                    <a:pt x="684146" y="4643914"/>
                  </a:cubicBezTo>
                  <a:close/>
                </a:path>
              </a:pathLst>
            </a:custGeom>
            <a:solidFill>
              <a:srgbClr val="173184"/>
            </a:solidFill>
          </p:spPr>
          <p:txBody>
            <a:bodyPr/>
            <a:lstStyle/>
            <a:p>
              <a:endParaRPr lang="en-US"/>
            </a:p>
          </p:txBody>
        </p:sp>
        <p:sp>
          <p:nvSpPr>
            <p:cNvPr id="11" name="TextBox 7">
              <a:extLst>
                <a:ext uri="{FF2B5EF4-FFF2-40B4-BE49-F238E27FC236}">
                  <a16:creationId xmlns:a16="http://schemas.microsoft.com/office/drawing/2014/main" id="{B05A62B2-B640-C6FF-3C60-434C60F3B428}"/>
                </a:ext>
              </a:extLst>
            </p:cNvPr>
            <p:cNvSpPr txBox="1">
              <a:spLocks noGrp="1" noRot="1" noMove="1" noResize="1" noEditPoints="1" noAdjustHandles="1" noChangeArrowheads="1" noChangeShapeType="1"/>
            </p:cNvSpPr>
            <p:nvPr/>
          </p:nvSpPr>
          <p:spPr>
            <a:xfrm>
              <a:off x="0" y="-38100"/>
              <a:ext cx="2051330" cy="4574083"/>
            </a:xfrm>
            <a:prstGeom prst="rect">
              <a:avLst/>
            </a:prstGeom>
          </p:spPr>
          <p:txBody>
            <a:bodyPr lIns="50800" tIns="50800" rIns="50800" bIns="50800" rtlCol="0" anchor="ctr"/>
            <a:lstStyle/>
            <a:p>
              <a:pPr algn="ctr">
                <a:lnSpc>
                  <a:spcPts val="3499"/>
                </a:lnSpc>
              </a:pPr>
              <a:endParaRPr/>
            </a:p>
          </p:txBody>
        </p:sp>
      </p:grpSp>
      <p:sp>
        <p:nvSpPr>
          <p:cNvPr id="5" name="Freeform 13">
            <a:extLst>
              <a:ext uri="{FF2B5EF4-FFF2-40B4-BE49-F238E27FC236}">
                <a16:creationId xmlns:a16="http://schemas.microsoft.com/office/drawing/2014/main" id="{09DCE0EA-3E20-1D83-6367-DC08502E723E}"/>
              </a:ext>
            </a:extLst>
          </p:cNvPr>
          <p:cNvSpPr>
            <a:spLocks noGrp="1" noRot="1" noMove="1" noResize="1" noEditPoints="1" noAdjustHandles="1" noChangeArrowheads="1" noChangeShapeType="1"/>
          </p:cNvSpPr>
          <p:nvPr/>
        </p:nvSpPr>
        <p:spPr>
          <a:xfrm>
            <a:off x="8827951" y="1020909"/>
            <a:ext cx="640763" cy="160191"/>
          </a:xfrm>
          <a:custGeom>
            <a:avLst/>
            <a:gdLst/>
            <a:ahLst/>
            <a:cxnLst/>
            <a:rect l="l" t="t" r="r" b="b"/>
            <a:pathLst>
              <a:path w="640763" h="160191">
                <a:moveTo>
                  <a:pt x="0" y="0"/>
                </a:moveTo>
                <a:lnTo>
                  <a:pt x="640764" y="0"/>
                </a:lnTo>
                <a:lnTo>
                  <a:pt x="640764" y="160191"/>
                </a:lnTo>
                <a:lnTo>
                  <a:pt x="0" y="16019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6" name="Freeform 14">
            <a:extLst>
              <a:ext uri="{FF2B5EF4-FFF2-40B4-BE49-F238E27FC236}">
                <a16:creationId xmlns:a16="http://schemas.microsoft.com/office/drawing/2014/main" id="{F2BEBE3E-145A-5C32-94DF-9CF12EF37088}"/>
              </a:ext>
            </a:extLst>
          </p:cNvPr>
          <p:cNvSpPr>
            <a:spLocks noGrp="1" noRot="1" noMove="1" noResize="1" noEditPoints="1" noAdjustHandles="1" noChangeArrowheads="1" noChangeShapeType="1"/>
          </p:cNvSpPr>
          <p:nvPr/>
        </p:nvSpPr>
        <p:spPr>
          <a:xfrm>
            <a:off x="1749081" y="9098109"/>
            <a:ext cx="640763" cy="160191"/>
          </a:xfrm>
          <a:custGeom>
            <a:avLst/>
            <a:gdLst/>
            <a:ahLst/>
            <a:cxnLst/>
            <a:rect l="l" t="t" r="r" b="b"/>
            <a:pathLst>
              <a:path w="640763" h="160191">
                <a:moveTo>
                  <a:pt x="0" y="0"/>
                </a:moveTo>
                <a:lnTo>
                  <a:pt x="640763" y="0"/>
                </a:lnTo>
                <a:lnTo>
                  <a:pt x="640763" y="160191"/>
                </a:lnTo>
                <a:lnTo>
                  <a:pt x="0" y="16019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7" name="Group 18">
            <a:extLst>
              <a:ext uri="{FF2B5EF4-FFF2-40B4-BE49-F238E27FC236}">
                <a16:creationId xmlns:a16="http://schemas.microsoft.com/office/drawing/2014/main" id="{0AECA24C-FECD-3A94-6F17-BFF45E63AAD6}"/>
              </a:ext>
            </a:extLst>
          </p:cNvPr>
          <p:cNvGrpSpPr>
            <a:grpSpLocks noGrp="1" noUngrp="1" noRot="1" noMove="1" noResize="1"/>
          </p:cNvGrpSpPr>
          <p:nvPr/>
        </p:nvGrpSpPr>
        <p:grpSpPr>
          <a:xfrm>
            <a:off x="4389009" y="9258300"/>
            <a:ext cx="9509981" cy="715226"/>
            <a:chOff x="0" y="0"/>
            <a:chExt cx="12679975" cy="953635"/>
          </a:xfrm>
        </p:grpSpPr>
        <p:sp>
          <p:nvSpPr>
            <p:cNvPr id="8" name="TextBox 19">
              <a:extLst>
                <a:ext uri="{FF2B5EF4-FFF2-40B4-BE49-F238E27FC236}">
                  <a16:creationId xmlns:a16="http://schemas.microsoft.com/office/drawing/2014/main" id="{D1A9B5BD-F65D-B4F7-C3DD-BDBC33DF379E}"/>
                </a:ext>
              </a:extLst>
            </p:cNvPr>
            <p:cNvSpPr txBox="1">
              <a:spLocks noGrp="1" noRot="1" noMove="1" noResize="1" noEditPoints="1" noAdjustHandles="1" noChangeArrowheads="1" noChangeShapeType="1"/>
            </p:cNvSpPr>
            <p:nvPr/>
          </p:nvSpPr>
          <p:spPr>
            <a:xfrm>
              <a:off x="0" y="145407"/>
              <a:ext cx="11726341" cy="571431"/>
            </a:xfrm>
            <a:prstGeom prst="rect">
              <a:avLst/>
            </a:prstGeom>
          </p:spPr>
          <p:txBody>
            <a:bodyPr lIns="0" tIns="0" rIns="0" bIns="0" rtlCol="0" anchor="t">
              <a:spAutoFit/>
            </a:bodyPr>
            <a:lstStyle/>
            <a:p>
              <a:pPr algn="ctr">
                <a:lnSpc>
                  <a:spcPts val="3751"/>
                </a:lnSpc>
                <a:spcBef>
                  <a:spcPct val="0"/>
                </a:spcBef>
              </a:pPr>
              <a:r>
                <a:rPr lang="en-US" sz="2344" spc="464">
                  <a:solidFill>
                    <a:srgbClr val="173184"/>
                  </a:solidFill>
                  <a:latin typeface="Aileron"/>
                  <a:ea typeface="Aileron"/>
                  <a:cs typeface="Aileron"/>
                  <a:sym typeface="Aileron"/>
                </a:rPr>
                <a:t>INDIANA DEPARTMENT OF TRANSPORTATION</a:t>
              </a:r>
            </a:p>
          </p:txBody>
        </p:sp>
        <p:sp>
          <p:nvSpPr>
            <p:cNvPr id="9" name="Freeform 20">
              <a:extLst>
                <a:ext uri="{FF2B5EF4-FFF2-40B4-BE49-F238E27FC236}">
                  <a16:creationId xmlns:a16="http://schemas.microsoft.com/office/drawing/2014/main" id="{37672AE9-DDCA-6203-327A-3B491E8B5AD6}"/>
                </a:ext>
              </a:extLst>
            </p:cNvPr>
            <p:cNvSpPr>
              <a:spLocks noGrp="1" noRot="1" noMove="1" noResize="1" noEditPoints="1" noAdjustHandles="1" noChangeArrowheads="1" noChangeShapeType="1"/>
            </p:cNvSpPr>
            <p:nvPr/>
          </p:nvSpPr>
          <p:spPr>
            <a:xfrm>
              <a:off x="11726341" y="0"/>
              <a:ext cx="953635" cy="953635"/>
            </a:xfrm>
            <a:custGeom>
              <a:avLst/>
              <a:gdLst/>
              <a:ahLst/>
              <a:cxnLst/>
              <a:rect l="l" t="t" r="r" b="b"/>
              <a:pathLst>
                <a:path w="953635" h="953635">
                  <a:moveTo>
                    <a:pt x="0" y="0"/>
                  </a:moveTo>
                  <a:lnTo>
                    <a:pt x="953634" y="0"/>
                  </a:lnTo>
                  <a:lnTo>
                    <a:pt x="953634" y="953635"/>
                  </a:lnTo>
                  <a:lnTo>
                    <a:pt x="0" y="953635"/>
                  </a:lnTo>
                  <a:lnTo>
                    <a:pt x="0" y="0"/>
                  </a:lnTo>
                  <a:close/>
                </a:path>
              </a:pathLst>
            </a:custGeom>
            <a:blipFill>
              <a:blip r:embed="rId3"/>
              <a:stretch>
                <a:fillRect/>
              </a:stretch>
            </a:blipFill>
          </p:spPr>
          <p:txBody>
            <a:bodyPr/>
            <a:lstStyle/>
            <a:p>
              <a:endParaRPr lang="en-US"/>
            </a:p>
          </p:txBody>
        </p:sp>
      </p:grpSp>
      <p:sp>
        <p:nvSpPr>
          <p:cNvPr id="13" name="Text Placeholder 12">
            <a:extLst>
              <a:ext uri="{FF2B5EF4-FFF2-40B4-BE49-F238E27FC236}">
                <a16:creationId xmlns:a16="http://schemas.microsoft.com/office/drawing/2014/main" id="{A5156EB7-4419-76A9-7255-1FBC4829BD6F}"/>
              </a:ext>
            </a:extLst>
          </p:cNvPr>
          <p:cNvSpPr>
            <a:spLocks noGrp="1"/>
          </p:cNvSpPr>
          <p:nvPr>
            <p:ph type="body" sz="quarter" idx="10" hasCustomPrompt="1"/>
          </p:nvPr>
        </p:nvSpPr>
        <p:spPr>
          <a:xfrm>
            <a:off x="583234" y="1200150"/>
            <a:ext cx="17247565" cy="1101725"/>
          </a:xfrm>
        </p:spPr>
        <p:txBody>
          <a:bodyPr/>
          <a:lstStyle>
            <a:lvl1pPr marL="0" indent="0">
              <a:buNone/>
              <a:defRPr sz="6500">
                <a:solidFill>
                  <a:srgbClr val="173184"/>
                </a:solidFill>
                <a:latin typeface="Impact" panose="020B0806030902050204" pitchFamily="34" charset="0"/>
              </a:defRPr>
            </a:lvl1pPr>
          </a:lstStyle>
          <a:p>
            <a:pPr lvl="0"/>
            <a:r>
              <a:rPr lang="en-US"/>
              <a:t>Your Title Here</a:t>
            </a:r>
          </a:p>
        </p:txBody>
      </p:sp>
      <p:sp>
        <p:nvSpPr>
          <p:cNvPr id="15" name="Text Placeholder 14">
            <a:extLst>
              <a:ext uri="{FF2B5EF4-FFF2-40B4-BE49-F238E27FC236}">
                <a16:creationId xmlns:a16="http://schemas.microsoft.com/office/drawing/2014/main" id="{74431BCC-E340-DE66-9FFD-0FD0EA199D08}"/>
              </a:ext>
            </a:extLst>
          </p:cNvPr>
          <p:cNvSpPr>
            <a:spLocks noGrp="1"/>
          </p:cNvSpPr>
          <p:nvPr>
            <p:ph type="body" sz="quarter" idx="11" hasCustomPrompt="1"/>
          </p:nvPr>
        </p:nvSpPr>
        <p:spPr>
          <a:xfrm>
            <a:off x="1523999" y="3009900"/>
            <a:ext cx="16425863" cy="1981200"/>
          </a:xfrm>
        </p:spPr>
        <p:txBody>
          <a:bodyPr/>
          <a:lstStyle>
            <a:lvl1pPr>
              <a:defRPr sz="4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Text Here</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915609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Block Content">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DBE0962C-A5D4-603D-552B-E33B768DC28F}"/>
              </a:ext>
            </a:extLst>
          </p:cNvPr>
          <p:cNvGrpSpPr/>
          <p:nvPr/>
        </p:nvGrpSpPr>
        <p:grpSpPr>
          <a:xfrm>
            <a:off x="747240" y="2560050"/>
            <a:ext cx="16793520" cy="6290906"/>
            <a:chOff x="673913" y="2616551"/>
            <a:chExt cx="16793520" cy="6290906"/>
          </a:xfrm>
        </p:grpSpPr>
        <p:sp>
          <p:nvSpPr>
            <p:cNvPr id="10" name="Rectangle: Rounded Corners 9">
              <a:extLst>
                <a:ext uri="{FF2B5EF4-FFF2-40B4-BE49-F238E27FC236}">
                  <a16:creationId xmlns:a16="http://schemas.microsoft.com/office/drawing/2014/main" id="{35DD9711-8F8C-A446-3110-606B63E66A1F}"/>
                </a:ext>
              </a:extLst>
            </p:cNvPr>
            <p:cNvSpPr>
              <a:spLocks noGrp="1" noRot="1" noMove="1" noResize="1" noEditPoints="1" noAdjustHandles="1" noChangeArrowheads="1" noChangeShapeType="1"/>
            </p:cNvSpPr>
            <p:nvPr/>
          </p:nvSpPr>
          <p:spPr>
            <a:xfrm>
              <a:off x="673913" y="2616552"/>
              <a:ext cx="4953000" cy="6290905"/>
            </a:xfrm>
            <a:prstGeom prst="roundRect">
              <a:avLst/>
            </a:prstGeom>
            <a:solidFill>
              <a:srgbClr val="17318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173184"/>
                </a:solidFill>
              </a:endParaRPr>
            </a:p>
          </p:txBody>
        </p:sp>
        <p:sp>
          <p:nvSpPr>
            <p:cNvPr id="11" name="Rectangle: Rounded Corners 10">
              <a:extLst>
                <a:ext uri="{FF2B5EF4-FFF2-40B4-BE49-F238E27FC236}">
                  <a16:creationId xmlns:a16="http://schemas.microsoft.com/office/drawing/2014/main" id="{8C0513A0-6ED1-A181-7221-DDDDD8F4D92C}"/>
                </a:ext>
              </a:extLst>
            </p:cNvPr>
            <p:cNvSpPr>
              <a:spLocks noGrp="1" noRot="1" noMove="1" noResize="1" noEditPoints="1" noAdjustHandles="1" noChangeArrowheads="1" noChangeShapeType="1"/>
            </p:cNvSpPr>
            <p:nvPr/>
          </p:nvSpPr>
          <p:spPr>
            <a:xfrm>
              <a:off x="6614121" y="2616551"/>
              <a:ext cx="4953000" cy="6290905"/>
            </a:xfrm>
            <a:prstGeom prst="roundRect">
              <a:avLst/>
            </a:prstGeom>
            <a:solidFill>
              <a:srgbClr val="17318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173184"/>
                </a:solidFill>
              </a:endParaRPr>
            </a:p>
          </p:txBody>
        </p:sp>
        <p:sp>
          <p:nvSpPr>
            <p:cNvPr id="12" name="Rectangle: Rounded Corners 11">
              <a:extLst>
                <a:ext uri="{FF2B5EF4-FFF2-40B4-BE49-F238E27FC236}">
                  <a16:creationId xmlns:a16="http://schemas.microsoft.com/office/drawing/2014/main" id="{D58B5935-585C-C7F7-B0E4-9386AABCCD63}"/>
                </a:ext>
              </a:extLst>
            </p:cNvPr>
            <p:cNvSpPr>
              <a:spLocks noGrp="1" noRot="1" noMove="1" noResize="1" noEditPoints="1" noAdjustHandles="1" noChangeArrowheads="1" noChangeShapeType="1"/>
            </p:cNvSpPr>
            <p:nvPr/>
          </p:nvSpPr>
          <p:spPr>
            <a:xfrm>
              <a:off x="12514433" y="2616551"/>
              <a:ext cx="4953000" cy="6290905"/>
            </a:xfrm>
            <a:prstGeom prst="roundRect">
              <a:avLst/>
            </a:prstGeom>
            <a:solidFill>
              <a:srgbClr val="17318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173184"/>
                </a:solidFill>
              </a:endParaRPr>
            </a:p>
          </p:txBody>
        </p:sp>
      </p:grpSp>
      <p:sp>
        <p:nvSpPr>
          <p:cNvPr id="5" name="Freeform 13">
            <a:extLst>
              <a:ext uri="{FF2B5EF4-FFF2-40B4-BE49-F238E27FC236}">
                <a16:creationId xmlns:a16="http://schemas.microsoft.com/office/drawing/2014/main" id="{4C20E8A7-E62B-F1A9-4E36-A3733ED661C1}"/>
              </a:ext>
            </a:extLst>
          </p:cNvPr>
          <p:cNvSpPr>
            <a:spLocks noGrp="1" noRot="1" noMove="1" noResize="1" noEditPoints="1" noAdjustHandles="1" noChangeArrowheads="1" noChangeShapeType="1"/>
          </p:cNvSpPr>
          <p:nvPr/>
        </p:nvSpPr>
        <p:spPr>
          <a:xfrm>
            <a:off x="8827951" y="1020909"/>
            <a:ext cx="640763" cy="160191"/>
          </a:xfrm>
          <a:custGeom>
            <a:avLst/>
            <a:gdLst/>
            <a:ahLst/>
            <a:cxnLst/>
            <a:rect l="l" t="t" r="r" b="b"/>
            <a:pathLst>
              <a:path w="640763" h="160191">
                <a:moveTo>
                  <a:pt x="0" y="0"/>
                </a:moveTo>
                <a:lnTo>
                  <a:pt x="640764" y="0"/>
                </a:lnTo>
                <a:lnTo>
                  <a:pt x="640764" y="160191"/>
                </a:lnTo>
                <a:lnTo>
                  <a:pt x="0" y="16019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6" name="Freeform 14">
            <a:extLst>
              <a:ext uri="{FF2B5EF4-FFF2-40B4-BE49-F238E27FC236}">
                <a16:creationId xmlns:a16="http://schemas.microsoft.com/office/drawing/2014/main" id="{D9F4FD8A-55D5-1A02-1871-4670C170D03C}"/>
              </a:ext>
            </a:extLst>
          </p:cNvPr>
          <p:cNvSpPr>
            <a:spLocks noGrp="1" noRot="1" noMove="1" noResize="1" noEditPoints="1" noAdjustHandles="1" noChangeArrowheads="1" noChangeShapeType="1"/>
          </p:cNvSpPr>
          <p:nvPr/>
        </p:nvSpPr>
        <p:spPr>
          <a:xfrm>
            <a:off x="1749081" y="9098109"/>
            <a:ext cx="640763" cy="160191"/>
          </a:xfrm>
          <a:custGeom>
            <a:avLst/>
            <a:gdLst/>
            <a:ahLst/>
            <a:cxnLst/>
            <a:rect l="l" t="t" r="r" b="b"/>
            <a:pathLst>
              <a:path w="640763" h="160191">
                <a:moveTo>
                  <a:pt x="0" y="0"/>
                </a:moveTo>
                <a:lnTo>
                  <a:pt x="640763" y="0"/>
                </a:lnTo>
                <a:lnTo>
                  <a:pt x="640763" y="160191"/>
                </a:lnTo>
                <a:lnTo>
                  <a:pt x="0" y="16019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7" name="Group 18">
            <a:extLst>
              <a:ext uri="{FF2B5EF4-FFF2-40B4-BE49-F238E27FC236}">
                <a16:creationId xmlns:a16="http://schemas.microsoft.com/office/drawing/2014/main" id="{BC33FB15-34FC-9D95-7C96-D64BE46C4CD6}"/>
              </a:ext>
            </a:extLst>
          </p:cNvPr>
          <p:cNvGrpSpPr>
            <a:grpSpLocks noGrp="1" noUngrp="1" noRot="1" noMove="1" noResize="1"/>
          </p:cNvGrpSpPr>
          <p:nvPr/>
        </p:nvGrpSpPr>
        <p:grpSpPr>
          <a:xfrm>
            <a:off x="4389009" y="9258300"/>
            <a:ext cx="9509981" cy="715226"/>
            <a:chOff x="0" y="0"/>
            <a:chExt cx="12679975" cy="953635"/>
          </a:xfrm>
        </p:grpSpPr>
        <p:sp>
          <p:nvSpPr>
            <p:cNvPr id="8" name="TextBox 19">
              <a:extLst>
                <a:ext uri="{FF2B5EF4-FFF2-40B4-BE49-F238E27FC236}">
                  <a16:creationId xmlns:a16="http://schemas.microsoft.com/office/drawing/2014/main" id="{6C34D678-F603-149C-57D8-8995D27E811F}"/>
                </a:ext>
              </a:extLst>
            </p:cNvPr>
            <p:cNvSpPr txBox="1">
              <a:spLocks noGrp="1" noRot="1" noMove="1" noResize="1" noEditPoints="1" noAdjustHandles="1" noChangeArrowheads="1" noChangeShapeType="1"/>
            </p:cNvSpPr>
            <p:nvPr/>
          </p:nvSpPr>
          <p:spPr>
            <a:xfrm>
              <a:off x="0" y="145407"/>
              <a:ext cx="11726341" cy="571431"/>
            </a:xfrm>
            <a:prstGeom prst="rect">
              <a:avLst/>
            </a:prstGeom>
          </p:spPr>
          <p:txBody>
            <a:bodyPr lIns="0" tIns="0" rIns="0" bIns="0" rtlCol="0" anchor="t">
              <a:spAutoFit/>
            </a:bodyPr>
            <a:lstStyle/>
            <a:p>
              <a:pPr algn="ctr">
                <a:lnSpc>
                  <a:spcPts val="3751"/>
                </a:lnSpc>
                <a:spcBef>
                  <a:spcPct val="0"/>
                </a:spcBef>
              </a:pPr>
              <a:r>
                <a:rPr lang="en-US" sz="2344" spc="464">
                  <a:solidFill>
                    <a:srgbClr val="173184"/>
                  </a:solidFill>
                  <a:latin typeface="Aileron"/>
                  <a:ea typeface="Aileron"/>
                  <a:cs typeface="Aileron"/>
                  <a:sym typeface="Aileron"/>
                </a:rPr>
                <a:t>INDIANA DEPARTMENT OF TRANSPORTATION</a:t>
              </a:r>
            </a:p>
          </p:txBody>
        </p:sp>
        <p:sp>
          <p:nvSpPr>
            <p:cNvPr id="9" name="Freeform 20">
              <a:extLst>
                <a:ext uri="{FF2B5EF4-FFF2-40B4-BE49-F238E27FC236}">
                  <a16:creationId xmlns:a16="http://schemas.microsoft.com/office/drawing/2014/main" id="{E313A628-217D-9D2F-378A-08114645E5C0}"/>
                </a:ext>
              </a:extLst>
            </p:cNvPr>
            <p:cNvSpPr>
              <a:spLocks noGrp="1" noRot="1" noMove="1" noResize="1" noEditPoints="1" noAdjustHandles="1" noChangeArrowheads="1" noChangeShapeType="1"/>
            </p:cNvSpPr>
            <p:nvPr/>
          </p:nvSpPr>
          <p:spPr>
            <a:xfrm>
              <a:off x="11726341" y="0"/>
              <a:ext cx="953635" cy="953635"/>
            </a:xfrm>
            <a:custGeom>
              <a:avLst/>
              <a:gdLst/>
              <a:ahLst/>
              <a:cxnLst/>
              <a:rect l="l" t="t" r="r" b="b"/>
              <a:pathLst>
                <a:path w="953635" h="953635">
                  <a:moveTo>
                    <a:pt x="0" y="0"/>
                  </a:moveTo>
                  <a:lnTo>
                    <a:pt x="953634" y="0"/>
                  </a:lnTo>
                  <a:lnTo>
                    <a:pt x="953634" y="953635"/>
                  </a:lnTo>
                  <a:lnTo>
                    <a:pt x="0" y="953635"/>
                  </a:lnTo>
                  <a:lnTo>
                    <a:pt x="0" y="0"/>
                  </a:lnTo>
                  <a:close/>
                </a:path>
              </a:pathLst>
            </a:custGeom>
            <a:blipFill>
              <a:blip r:embed="rId3"/>
              <a:stretch>
                <a:fillRect/>
              </a:stretch>
            </a:blipFill>
          </p:spPr>
          <p:txBody>
            <a:bodyPr/>
            <a:lstStyle/>
            <a:p>
              <a:endParaRPr lang="en-US"/>
            </a:p>
          </p:txBody>
        </p:sp>
      </p:grpSp>
      <p:sp>
        <p:nvSpPr>
          <p:cNvPr id="17" name="Text Placeholder 16">
            <a:extLst>
              <a:ext uri="{FF2B5EF4-FFF2-40B4-BE49-F238E27FC236}">
                <a16:creationId xmlns:a16="http://schemas.microsoft.com/office/drawing/2014/main" id="{29716930-D709-6882-C05C-3455A1B27F74}"/>
              </a:ext>
            </a:extLst>
          </p:cNvPr>
          <p:cNvSpPr>
            <a:spLocks noGrp="1"/>
          </p:cNvSpPr>
          <p:nvPr>
            <p:ph type="body" sz="quarter" idx="10" hasCustomPrompt="1"/>
          </p:nvPr>
        </p:nvSpPr>
        <p:spPr>
          <a:xfrm>
            <a:off x="190500" y="1131477"/>
            <a:ext cx="17907000" cy="971550"/>
          </a:xfrm>
        </p:spPr>
        <p:txBody>
          <a:bodyPr/>
          <a:lstStyle>
            <a:lvl1pPr marL="0" indent="0">
              <a:buNone/>
              <a:defRPr sz="6500">
                <a:solidFill>
                  <a:srgbClr val="173184"/>
                </a:solidFill>
                <a:latin typeface="Impact" panose="020B0806030902050204" pitchFamily="34" charset="0"/>
              </a:defRPr>
            </a:lvl1pPr>
          </a:lstStyle>
          <a:p>
            <a:pPr lvl="0"/>
            <a:r>
              <a:rPr lang="en-US"/>
              <a:t>Your Title Here</a:t>
            </a:r>
          </a:p>
        </p:txBody>
      </p:sp>
      <p:sp>
        <p:nvSpPr>
          <p:cNvPr id="19" name="Text Placeholder 18">
            <a:extLst>
              <a:ext uri="{FF2B5EF4-FFF2-40B4-BE49-F238E27FC236}">
                <a16:creationId xmlns:a16="http://schemas.microsoft.com/office/drawing/2014/main" id="{35B18A0A-8711-BCB5-776E-2CA46C55BB9D}"/>
              </a:ext>
            </a:extLst>
          </p:cNvPr>
          <p:cNvSpPr>
            <a:spLocks noGrp="1"/>
          </p:cNvSpPr>
          <p:nvPr>
            <p:ph type="body" sz="quarter" idx="11" hasCustomPrompt="1"/>
          </p:nvPr>
        </p:nvSpPr>
        <p:spPr>
          <a:xfrm>
            <a:off x="1205233" y="2885906"/>
            <a:ext cx="4037013" cy="946150"/>
          </a:xfrm>
        </p:spPr>
        <p:txBody>
          <a:bodyPr/>
          <a:lstStyle>
            <a:lvl1pPr marL="0" indent="0">
              <a:buNone/>
              <a:defRPr sz="4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Text goes here</a:t>
            </a:r>
          </a:p>
          <a:p>
            <a:pPr lvl="1"/>
            <a:r>
              <a:rPr lang="en-US"/>
              <a:t>Second level</a:t>
            </a:r>
          </a:p>
          <a:p>
            <a:pPr lvl="2"/>
            <a:r>
              <a:rPr lang="en-US"/>
              <a:t>Third level</a:t>
            </a:r>
          </a:p>
          <a:p>
            <a:pPr lvl="3"/>
            <a:r>
              <a:rPr lang="en-US"/>
              <a:t>Fourth level</a:t>
            </a:r>
          </a:p>
          <a:p>
            <a:pPr lvl="4"/>
            <a:r>
              <a:rPr lang="en-US"/>
              <a:t>Fifth level</a:t>
            </a:r>
          </a:p>
        </p:txBody>
      </p:sp>
      <p:sp>
        <p:nvSpPr>
          <p:cNvPr id="20" name="Text Placeholder 18">
            <a:extLst>
              <a:ext uri="{FF2B5EF4-FFF2-40B4-BE49-F238E27FC236}">
                <a16:creationId xmlns:a16="http://schemas.microsoft.com/office/drawing/2014/main" id="{DA3D778A-D50A-2810-6F87-6D8B7CB08F93}"/>
              </a:ext>
            </a:extLst>
          </p:cNvPr>
          <p:cNvSpPr>
            <a:spLocks noGrp="1"/>
          </p:cNvSpPr>
          <p:nvPr>
            <p:ph type="body" sz="quarter" idx="12" hasCustomPrompt="1"/>
          </p:nvPr>
        </p:nvSpPr>
        <p:spPr>
          <a:xfrm>
            <a:off x="7145441" y="2885906"/>
            <a:ext cx="4037013" cy="946150"/>
          </a:xfrm>
        </p:spPr>
        <p:txBody>
          <a:bodyPr/>
          <a:lstStyle>
            <a:lvl1pPr marL="0" indent="0">
              <a:buNone/>
              <a:defRPr sz="4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Text goes here</a:t>
            </a:r>
          </a:p>
          <a:p>
            <a:pPr lvl="1"/>
            <a:r>
              <a:rPr lang="en-US"/>
              <a:t>Second level</a:t>
            </a:r>
          </a:p>
          <a:p>
            <a:pPr lvl="2"/>
            <a:r>
              <a:rPr lang="en-US"/>
              <a:t>Third level</a:t>
            </a:r>
          </a:p>
          <a:p>
            <a:pPr lvl="3"/>
            <a:r>
              <a:rPr lang="en-US"/>
              <a:t>Fourth level</a:t>
            </a:r>
          </a:p>
          <a:p>
            <a:pPr lvl="4"/>
            <a:r>
              <a:rPr lang="en-US"/>
              <a:t>Fifth level</a:t>
            </a:r>
          </a:p>
        </p:txBody>
      </p:sp>
      <p:sp>
        <p:nvSpPr>
          <p:cNvPr id="21" name="Text Placeholder 18">
            <a:extLst>
              <a:ext uri="{FF2B5EF4-FFF2-40B4-BE49-F238E27FC236}">
                <a16:creationId xmlns:a16="http://schemas.microsoft.com/office/drawing/2014/main" id="{2CEE3E70-D949-34FB-4775-7E5FF81DD0C0}"/>
              </a:ext>
            </a:extLst>
          </p:cNvPr>
          <p:cNvSpPr>
            <a:spLocks noGrp="1"/>
          </p:cNvSpPr>
          <p:nvPr>
            <p:ph type="body" sz="quarter" idx="13" hasCustomPrompt="1"/>
          </p:nvPr>
        </p:nvSpPr>
        <p:spPr>
          <a:xfrm>
            <a:off x="13045753" y="2885906"/>
            <a:ext cx="4037013" cy="946150"/>
          </a:xfrm>
        </p:spPr>
        <p:txBody>
          <a:bodyPr/>
          <a:lstStyle>
            <a:lvl1pPr marL="0" indent="0">
              <a:buNone/>
              <a:defRPr sz="4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Text goes here</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754363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Freeform 3">
            <a:extLst>
              <a:ext uri="{FF2B5EF4-FFF2-40B4-BE49-F238E27FC236}">
                <a16:creationId xmlns:a16="http://schemas.microsoft.com/office/drawing/2014/main" id="{32BEF3BB-8F4A-9AF9-A1F3-BF33738F2B53}"/>
              </a:ext>
            </a:extLst>
          </p:cNvPr>
          <p:cNvSpPr/>
          <p:nvPr userDrawn="1"/>
        </p:nvSpPr>
        <p:spPr>
          <a:xfrm>
            <a:off x="180657" y="9245917"/>
            <a:ext cx="855415" cy="875626"/>
          </a:xfrm>
          <a:custGeom>
            <a:avLst/>
            <a:gdLst/>
            <a:ahLst/>
            <a:cxnLst/>
            <a:rect l="l" t="t" r="r" b="b"/>
            <a:pathLst>
              <a:path w="5666635" h="5666635">
                <a:moveTo>
                  <a:pt x="0" y="0"/>
                </a:moveTo>
                <a:lnTo>
                  <a:pt x="5666634" y="0"/>
                </a:lnTo>
                <a:lnTo>
                  <a:pt x="5666634" y="5666634"/>
                </a:lnTo>
                <a:lnTo>
                  <a:pt x="0" y="5666634"/>
                </a:lnTo>
                <a:lnTo>
                  <a:pt x="0" y="0"/>
                </a:lnTo>
                <a:close/>
              </a:path>
            </a:pathLst>
          </a:custGeom>
          <a:blipFill>
            <a:blip r:embed="rId2"/>
            <a:stretch>
              <a:fillRect/>
            </a:stretch>
          </a:blipFill>
        </p:spPr>
        <p:txBody>
          <a:bodyPr/>
          <a:lstStyle/>
          <a:p>
            <a:endParaRPr lang="en-US"/>
          </a:p>
        </p:txBody>
      </p:sp>
    </p:spTree>
    <p:extLst>
      <p:ext uri="{BB962C8B-B14F-4D97-AF65-F5344CB8AC3E}">
        <p14:creationId xmlns:p14="http://schemas.microsoft.com/office/powerpoint/2010/main" val="58216534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D4F3D-E0E7-6648-307B-F35316812D65}"/>
              </a:ext>
            </a:extLst>
          </p:cNvPr>
          <p:cNvSpPr>
            <a:spLocks noGrp="1"/>
          </p:cNvSpPr>
          <p:nvPr>
            <p:ph type="ctrTitle"/>
          </p:nvPr>
        </p:nvSpPr>
        <p:spPr>
          <a:xfrm>
            <a:off x="2286000" y="1684338"/>
            <a:ext cx="13716000" cy="35814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042E79A-CF31-E3BF-0AAB-BC6708304966}"/>
              </a:ext>
            </a:extLst>
          </p:cNvPr>
          <p:cNvSpPr>
            <a:spLocks noGrp="1"/>
          </p:cNvSpPr>
          <p:nvPr>
            <p:ph type="subTitle" idx="1"/>
          </p:nvPr>
        </p:nvSpPr>
        <p:spPr>
          <a:xfrm>
            <a:off x="2286000" y="5403850"/>
            <a:ext cx="13716000" cy="2482850"/>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1355109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99000">
              <a:schemeClr val="accent1"/>
            </a:gs>
            <a:gs pos="0">
              <a:schemeClr val="tx2"/>
            </a:gs>
          </a:gsLst>
          <a:lin ang="27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60" r:id="rId2"/>
    <p:sldLayoutId id="2147483657" r:id="rId3"/>
    <p:sldLayoutId id="2147483655" r:id="rId4"/>
    <p:sldLayoutId id="2147483656" r:id="rId5"/>
    <p:sldLayoutId id="2147483651" r:id="rId6"/>
    <p:sldLayoutId id="2147483650" r:id="rId7"/>
    <p:sldLayoutId id="2147483652" r:id="rId8"/>
    <p:sldLayoutId id="2147483661" r:id="rId9"/>
    <p:sldLayoutId id="2147483662"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240" userDrawn="1">
          <p15:clr>
            <a:srgbClr val="F26B43"/>
          </p15:clr>
        </p15:guide>
        <p15:guide id="2" pos="576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99000">
              <a:schemeClr val="accent1"/>
            </a:gs>
            <a:gs pos="0">
              <a:schemeClr val="tx2"/>
            </a:gs>
          </a:gsLst>
          <a:lin ang="2700000" scaled="1"/>
          <a:tileRect/>
        </a:gra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5CAE3E0-CD6C-1FEF-EB22-08250F585643}"/>
              </a:ext>
            </a:extLst>
          </p:cNvPr>
          <p:cNvSpPr/>
          <p:nvPr userDrawn="1"/>
        </p:nvSpPr>
        <p:spPr>
          <a:xfrm>
            <a:off x="-2" y="8425545"/>
            <a:ext cx="18288000" cy="1861455"/>
          </a:xfrm>
          <a:prstGeom prst="rect">
            <a:avLst/>
          </a:prstGeom>
          <a:solidFill>
            <a:srgbClr val="0028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circular logo with text and symbols&#10;&#10;Description automatically generated">
            <a:extLst>
              <a:ext uri="{FF2B5EF4-FFF2-40B4-BE49-F238E27FC236}">
                <a16:creationId xmlns:a16="http://schemas.microsoft.com/office/drawing/2014/main" id="{24E96B9F-53F4-36D9-7867-3F22F1539C9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173200" y="8784773"/>
            <a:ext cx="1143000" cy="1143000"/>
          </a:xfrm>
          <a:prstGeom prst="rect">
            <a:avLst/>
          </a:prstGeom>
        </p:spPr>
      </p:pic>
    </p:spTree>
    <p:extLst>
      <p:ext uri="{BB962C8B-B14F-4D97-AF65-F5344CB8AC3E}">
        <p14:creationId xmlns:p14="http://schemas.microsoft.com/office/powerpoint/2010/main" val="4288007817"/>
      </p:ext>
    </p:extLst>
  </p:cSld>
  <p:clrMap bg1="lt1" tx1="dk1" bg2="lt2" tx2="dk2" accent1="accent1" accent2="accent2" accent3="accent3" accent4="accent4" accent5="accent5" accent6="accent6" hlink="hlink" folHlink="folHlink"/>
  <p:sldLayoutIdLst>
    <p:sldLayoutId id="2147483696"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12.svg"/><Relationship Id="rId4" Type="http://schemas.openxmlformats.org/officeDocument/2006/relationships/diagramLayout" Target="../diagrams/layout1.xml"/><Relationship Id="rId9" Type="http://schemas.openxmlformats.org/officeDocument/2006/relationships/image" Target="../media/image11.svg"/></Relationships>
</file>

<file path=ppt/slides/_rels/slide10.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1.svg"/></Relationships>
</file>

<file path=ppt/slides/_rels/slide11.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11.xml"/><Relationship Id="rId1" Type="http://schemas.openxmlformats.org/officeDocument/2006/relationships/slideLayout" Target="../slideLayouts/slideLayout11.xml"/><Relationship Id="rId4" Type="http://schemas.openxmlformats.org/officeDocument/2006/relationships/image" Target="../media/image14.svg"/></Relationships>
</file>

<file path=ppt/slides/_rels/slide12.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12.xml"/><Relationship Id="rId1" Type="http://schemas.openxmlformats.org/officeDocument/2006/relationships/slideLayout" Target="../slideLayouts/slideLayout11.xml"/><Relationship Id="rId4" Type="http://schemas.openxmlformats.org/officeDocument/2006/relationships/image" Target="../media/image12.sv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8.svg"/></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28.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F071C3-6105-8DF7-3562-35818DFC32D7}"/>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2A2B8E0F-FB6E-3086-93F8-3D30F32E1BAC}"/>
              </a:ext>
            </a:extLst>
          </p:cNvPr>
          <p:cNvSpPr txBox="1">
            <a:spLocks/>
          </p:cNvSpPr>
          <p:nvPr/>
        </p:nvSpPr>
        <p:spPr>
          <a:xfrm>
            <a:off x="537724" y="1097166"/>
            <a:ext cx="15622896" cy="5182434"/>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0"/>
              </a:spcBef>
            </a:pPr>
            <a:r>
              <a:rPr lang="en-US" sz="6600" b="1" dirty="0">
                <a:solidFill>
                  <a:schemeClr val="bg1"/>
                </a:solidFill>
                <a:latin typeface="Open Sans"/>
                <a:ea typeface="Open Sans"/>
                <a:cs typeface="Open Sans"/>
              </a:rPr>
              <a:t>State Road 234 &amp; County Road 200 W.</a:t>
            </a:r>
            <a:br>
              <a:rPr lang="en-US" sz="6600" b="1" dirty="0">
                <a:latin typeface="Open Sans" panose="020B0606030504020204" pitchFamily="34" charset="0"/>
                <a:ea typeface="Open Sans" panose="020B0606030504020204" pitchFamily="34" charset="0"/>
                <a:cs typeface="Open Sans" panose="020B0606030504020204" pitchFamily="34" charset="0"/>
              </a:rPr>
            </a:br>
            <a:r>
              <a:rPr lang="en-US" sz="6600" b="1" dirty="0">
                <a:solidFill>
                  <a:schemeClr val="bg1"/>
                </a:solidFill>
                <a:latin typeface="Open Sans"/>
                <a:ea typeface="Open Sans"/>
                <a:cs typeface="Open Sans"/>
              </a:rPr>
              <a:t>Intersection Improvement Project</a:t>
            </a:r>
            <a:br>
              <a:rPr lang="en-US" sz="6000" b="1" dirty="0">
                <a:latin typeface="Open Sans" panose="020B0606030504020204" pitchFamily="34" charset="0"/>
                <a:ea typeface="Open Sans" panose="020B0606030504020204" pitchFamily="34" charset="0"/>
                <a:cs typeface="Open Sans" panose="020B0606030504020204" pitchFamily="34" charset="0"/>
              </a:rPr>
            </a:br>
            <a:r>
              <a:rPr lang="en-US" sz="3200" b="1" dirty="0">
                <a:solidFill>
                  <a:schemeClr val="bg1"/>
                </a:solidFill>
                <a:latin typeface="Open Sans"/>
                <a:ea typeface="Open Sans"/>
                <a:cs typeface="Open Sans"/>
              </a:rPr>
              <a:t>Des. No. 2300706</a:t>
            </a:r>
            <a:br>
              <a:rPr lang="en-US" sz="3600" b="1" dirty="0">
                <a:highlight>
                  <a:srgbClr val="C8B18B"/>
                </a:highlight>
                <a:latin typeface="Open Sans" panose="020B0606030504020204" pitchFamily="34" charset="0"/>
                <a:ea typeface="Open Sans" panose="020B0606030504020204" pitchFamily="34" charset="0"/>
                <a:cs typeface="Open Sans" panose="020B0606030504020204" pitchFamily="34" charset="0"/>
              </a:rPr>
            </a:br>
            <a:br>
              <a:rPr lang="en-US" sz="3600" b="1" dirty="0">
                <a:highlight>
                  <a:srgbClr val="C8B18B"/>
                </a:highlight>
                <a:latin typeface="Open Sans" panose="020B0606030504020204" pitchFamily="34" charset="0"/>
                <a:ea typeface="Open Sans" panose="020B0606030504020204" pitchFamily="34" charset="0"/>
                <a:cs typeface="Open Sans" panose="020B0606030504020204" pitchFamily="34" charset="0"/>
              </a:rPr>
            </a:br>
            <a:r>
              <a:rPr lang="en-US" sz="4800" b="1" dirty="0">
                <a:solidFill>
                  <a:schemeClr val="bg1"/>
                </a:solidFill>
                <a:latin typeface="Open Sans"/>
                <a:ea typeface="Open Sans"/>
                <a:cs typeface="Open Sans"/>
              </a:rPr>
              <a:t>Public Information Meeting </a:t>
            </a:r>
            <a:endParaRPr lang="en-US" sz="4800" b="1" i="1" dirty="0">
              <a:solidFill>
                <a:schemeClr val="bg1"/>
              </a:solidFill>
              <a:latin typeface="Open Sans"/>
              <a:ea typeface="Open Sans"/>
              <a:cs typeface="Open Sans"/>
            </a:endParaRPr>
          </a:p>
        </p:txBody>
      </p:sp>
      <p:sp>
        <p:nvSpPr>
          <p:cNvPr id="4" name="TextBox 3">
            <a:extLst>
              <a:ext uri="{FF2B5EF4-FFF2-40B4-BE49-F238E27FC236}">
                <a16:creationId xmlns:a16="http://schemas.microsoft.com/office/drawing/2014/main" id="{4F09617F-ABAB-D453-6F9E-B5D58B0BD5F2}"/>
              </a:ext>
            </a:extLst>
          </p:cNvPr>
          <p:cNvSpPr txBox="1"/>
          <p:nvPr/>
        </p:nvSpPr>
        <p:spPr>
          <a:xfrm>
            <a:off x="537724" y="7803470"/>
            <a:ext cx="9550400" cy="1200329"/>
          </a:xfrm>
          <a:prstGeom prst="rect">
            <a:avLst/>
          </a:prstGeom>
          <a:noFill/>
        </p:spPr>
        <p:txBody>
          <a:bodyPr wrap="square" lIns="91440" tIns="45720" rIns="91440" bIns="45720" anchor="t">
            <a:spAutoFit/>
          </a:bodyPr>
          <a:lstStyle/>
          <a:p>
            <a:r>
              <a:rPr lang="en-US" sz="3600" dirty="0">
                <a:solidFill>
                  <a:schemeClr val="bg1"/>
                </a:solidFill>
                <a:latin typeface="Open Sans"/>
                <a:ea typeface="Open Sans"/>
                <a:cs typeface="Open Sans"/>
              </a:rPr>
              <a:t>September 23, 2026</a:t>
            </a:r>
          </a:p>
          <a:p>
            <a:r>
              <a:rPr lang="en-US" sz="3600" dirty="0">
                <a:solidFill>
                  <a:schemeClr val="bg1"/>
                </a:solidFill>
                <a:latin typeface="Open Sans"/>
                <a:ea typeface="Open Sans"/>
                <a:cs typeface="Open Sans"/>
              </a:rPr>
              <a:t>Hancock County</a:t>
            </a:r>
            <a:endParaRPr lang="en-US" sz="3600">
              <a:solidFill>
                <a:schemeClr val="bg1"/>
              </a:solidFill>
              <a:latin typeface="Open Sans"/>
              <a:ea typeface="Open Sans"/>
              <a:cs typeface="Open Sans"/>
            </a:endParaRPr>
          </a:p>
        </p:txBody>
      </p:sp>
      <p:cxnSp>
        <p:nvCxnSpPr>
          <p:cNvPr id="2" name="Straight Connector 1">
            <a:extLst>
              <a:ext uri="{FF2B5EF4-FFF2-40B4-BE49-F238E27FC236}">
                <a16:creationId xmlns:a16="http://schemas.microsoft.com/office/drawing/2014/main" id="{D9C05132-1702-D09E-D296-1064BDC05CAA}"/>
              </a:ext>
            </a:extLst>
          </p:cNvPr>
          <p:cNvCxnSpPr>
            <a:cxnSpLocks/>
          </p:cNvCxnSpPr>
          <p:nvPr/>
        </p:nvCxnSpPr>
        <p:spPr>
          <a:xfrm>
            <a:off x="169695" y="7458686"/>
            <a:ext cx="6172200" cy="0"/>
          </a:xfrm>
          <a:prstGeom prst="line">
            <a:avLst/>
          </a:prstGeom>
          <a:ln w="76200">
            <a:solidFill>
              <a:srgbClr val="FFED00"/>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83965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350B9-DD73-8926-B41E-DA1BE9C58287}"/>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67DA57AF-06A4-464B-DBCE-DB85BABCED29}"/>
              </a:ext>
            </a:extLst>
          </p:cNvPr>
          <p:cNvSpPr txBox="1">
            <a:spLocks/>
          </p:cNvSpPr>
          <p:nvPr/>
        </p:nvSpPr>
        <p:spPr>
          <a:xfrm>
            <a:off x="1173104" y="2971826"/>
            <a:ext cx="7263628" cy="6201698"/>
          </a:xfrm>
          <a:prstGeom prst="rect">
            <a:avLst/>
          </a:prstGeom>
        </p:spPr>
        <p:txBody>
          <a:bodyPr vert="horz" wrap="square" lIns="91440" tIns="45720" rIns="91440" bIns="4572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lnSpc>
                <a:spcPct val="100000"/>
              </a:lnSpc>
              <a:spcAft>
                <a:spcPts val="600"/>
              </a:spcAft>
              <a:buFont typeface="Arial" panose="020B0604020202020204" pitchFamily="34" charset="0"/>
              <a:buChar char="•"/>
            </a:pPr>
            <a:r>
              <a:rPr lang="en-US" sz="4000">
                <a:solidFill>
                  <a:schemeClr val="bg1"/>
                </a:solidFill>
                <a:latin typeface="Open Sans" panose="020B0606030504020204" pitchFamily="34" charset="0"/>
                <a:ea typeface="Open Sans" panose="020B0606030504020204" pitchFamily="34" charset="0"/>
                <a:cs typeface="Open Sans" panose="020B0606030504020204" pitchFamily="34" charset="0"/>
              </a:rPr>
              <a:t>Submit Public Comments</a:t>
            </a:r>
          </a:p>
          <a:p>
            <a:pPr marL="457200" indent="-457200">
              <a:lnSpc>
                <a:spcPct val="100000"/>
              </a:lnSpc>
              <a:spcAft>
                <a:spcPts val="600"/>
              </a:spcAft>
              <a:buFont typeface="Arial" panose="020B0604020202020204" pitchFamily="34" charset="0"/>
              <a:buChar char="•"/>
            </a:pPr>
            <a:r>
              <a:rPr lang="en-US" sz="4000">
                <a:solidFill>
                  <a:schemeClr val="bg1"/>
                </a:solidFill>
                <a:latin typeface="Open Sans" panose="020B0606030504020204" pitchFamily="34" charset="0"/>
                <a:ea typeface="Open Sans" panose="020B0606030504020204" pitchFamily="34" charset="0"/>
                <a:cs typeface="Open Sans" panose="020B0606030504020204" pitchFamily="34" charset="0"/>
              </a:rPr>
              <a:t>Project Overview</a:t>
            </a:r>
          </a:p>
          <a:p>
            <a:pPr marL="457200" indent="-457200">
              <a:lnSpc>
                <a:spcPct val="100000"/>
              </a:lnSpc>
              <a:spcAft>
                <a:spcPts val="600"/>
              </a:spcAft>
              <a:buFont typeface="Arial" panose="020B0604020202020204" pitchFamily="34" charset="0"/>
              <a:buChar char="•"/>
            </a:pPr>
            <a:r>
              <a:rPr lang="en-US" sz="4000">
                <a:solidFill>
                  <a:schemeClr val="bg1"/>
                </a:solidFill>
                <a:latin typeface="Open Sans" panose="020B0606030504020204" pitchFamily="34" charset="0"/>
                <a:ea typeface="Open Sans" panose="020B0606030504020204" pitchFamily="34" charset="0"/>
                <a:cs typeface="Open Sans" panose="020B0606030504020204" pitchFamily="34" charset="0"/>
              </a:rPr>
              <a:t>Purpose &amp; Need</a:t>
            </a:r>
          </a:p>
          <a:p>
            <a:pPr marL="457200" indent="-457200">
              <a:lnSpc>
                <a:spcPct val="100000"/>
              </a:lnSpc>
              <a:spcAft>
                <a:spcPts val="600"/>
              </a:spcAft>
              <a:buFont typeface="Arial" panose="020B0604020202020204" pitchFamily="34" charset="0"/>
              <a:buChar char="•"/>
            </a:pPr>
            <a:r>
              <a:rPr lang="en-US" sz="4000">
                <a:solidFill>
                  <a:schemeClr val="bg1"/>
                </a:solidFill>
                <a:latin typeface="Open Sans" panose="020B0606030504020204" pitchFamily="34" charset="0"/>
                <a:ea typeface="Open Sans" panose="020B0606030504020204" pitchFamily="34" charset="0"/>
                <a:cs typeface="Open Sans" panose="020B0606030504020204" pitchFamily="34" charset="0"/>
              </a:rPr>
              <a:t>Environmental Analysis</a:t>
            </a:r>
          </a:p>
          <a:p>
            <a:pPr marL="457200" indent="-457200">
              <a:lnSpc>
                <a:spcPct val="100000"/>
              </a:lnSpc>
              <a:spcAft>
                <a:spcPts val="600"/>
              </a:spcAft>
              <a:buFont typeface="Arial" panose="020B0604020202020204" pitchFamily="34" charset="0"/>
              <a:buChar char="•"/>
            </a:pPr>
            <a:r>
              <a:rPr lang="en-US" sz="4000">
                <a:solidFill>
                  <a:schemeClr val="bg1"/>
                </a:solidFill>
                <a:latin typeface="Open Sans" panose="020B0606030504020204" pitchFamily="34" charset="0"/>
                <a:ea typeface="Open Sans" panose="020B0606030504020204" pitchFamily="34" charset="0"/>
                <a:cs typeface="Open Sans" panose="020B0606030504020204" pitchFamily="34" charset="0"/>
              </a:rPr>
              <a:t>Alternative Analysis</a:t>
            </a:r>
          </a:p>
          <a:p>
            <a:pPr marL="457200" indent="-457200">
              <a:lnSpc>
                <a:spcPct val="100000"/>
              </a:lnSpc>
              <a:spcAft>
                <a:spcPts val="600"/>
              </a:spcAft>
              <a:buFont typeface="Arial" panose="020B0604020202020204" pitchFamily="34" charset="0"/>
              <a:buChar char="•"/>
            </a:pPr>
            <a:r>
              <a:rPr lang="en-US" sz="4000">
                <a:solidFill>
                  <a:schemeClr val="bg1"/>
                </a:solidFill>
                <a:latin typeface="Open Sans" panose="020B0606030504020204" pitchFamily="34" charset="0"/>
                <a:ea typeface="Open Sans" panose="020B0606030504020204" pitchFamily="34" charset="0"/>
                <a:cs typeface="Open Sans" panose="020B0606030504020204" pitchFamily="34" charset="0"/>
              </a:rPr>
              <a:t>Preferred Alternative</a:t>
            </a:r>
          </a:p>
          <a:p>
            <a:pPr marL="457200" indent="-457200">
              <a:lnSpc>
                <a:spcPct val="100000"/>
              </a:lnSpc>
              <a:spcAft>
                <a:spcPts val="600"/>
              </a:spcAft>
              <a:buFont typeface="Arial" panose="020B0604020202020204" pitchFamily="34" charset="0"/>
              <a:buChar char="•"/>
            </a:pPr>
            <a:r>
              <a:rPr lang="en-US" sz="4000">
                <a:solidFill>
                  <a:schemeClr val="bg1"/>
                </a:solidFill>
                <a:latin typeface="Open Sans" panose="020B0606030504020204" pitchFamily="34" charset="0"/>
                <a:ea typeface="Open Sans" panose="020B0606030504020204" pitchFamily="34" charset="0"/>
                <a:cs typeface="Open Sans" panose="020B0606030504020204" pitchFamily="34" charset="0"/>
              </a:rPr>
              <a:t>Conflict Points</a:t>
            </a:r>
          </a:p>
          <a:p>
            <a:pPr>
              <a:lnSpc>
                <a:spcPct val="100000"/>
              </a:lnSpc>
              <a:spcAft>
                <a:spcPts val="600"/>
              </a:spcAft>
            </a:pPr>
            <a:endParaRPr lang="en-US" sz="280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marL="457200" indent="-457200">
              <a:lnSpc>
                <a:spcPct val="100000"/>
              </a:lnSpc>
              <a:spcAft>
                <a:spcPts val="600"/>
              </a:spcAft>
              <a:buFont typeface="Arial" panose="020B0604020202020204" pitchFamily="34" charset="0"/>
              <a:buChar char="•"/>
            </a:pPr>
            <a:endParaRPr lang="en-US" sz="280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marL="914400" lvl="1" indent="-457200">
              <a:spcAft>
                <a:spcPts val="600"/>
              </a:spcAft>
              <a:buFont typeface="Arial" panose="020B0604020202020204" pitchFamily="34" charset="0"/>
              <a:buChar char="•"/>
            </a:pPr>
            <a:endParaRPr lang="en-US" sz="20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marL="914400" lvl="1" indent="-457200">
              <a:spcAft>
                <a:spcPts val="600"/>
              </a:spcAft>
              <a:buFont typeface="Arial" panose="020B0604020202020204" pitchFamily="34" charset="0"/>
              <a:buChar char="•"/>
            </a:pPr>
            <a:endParaRPr lang="en-US" sz="200">
              <a:solidFill>
                <a:srgbClr val="00293B"/>
              </a:solidFill>
              <a:latin typeface="Open Sans" panose="020B0606030504020204" pitchFamily="34" charset="0"/>
              <a:ea typeface="Open Sans" panose="020B0606030504020204" pitchFamily="34" charset="0"/>
              <a:cs typeface="Open Sans" panose="020B0606030504020204" pitchFamily="34" charset="0"/>
            </a:endParaRPr>
          </a:p>
          <a:p>
            <a:pPr marL="914400" lvl="1" indent="-457200">
              <a:spcAft>
                <a:spcPts val="600"/>
              </a:spcAft>
              <a:buFont typeface="Arial" panose="020B0604020202020204" pitchFamily="34" charset="0"/>
              <a:buChar char="•"/>
            </a:pPr>
            <a:endParaRPr lang="en-US" sz="200">
              <a:solidFill>
                <a:srgbClr val="00293B"/>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TextBox 7">
            <a:extLst>
              <a:ext uri="{FF2B5EF4-FFF2-40B4-BE49-F238E27FC236}">
                <a16:creationId xmlns:a16="http://schemas.microsoft.com/office/drawing/2014/main" id="{67D66320-57AE-DD87-2448-9684866FB40B}"/>
              </a:ext>
            </a:extLst>
          </p:cNvPr>
          <p:cNvSpPr txBox="1"/>
          <p:nvPr/>
        </p:nvSpPr>
        <p:spPr>
          <a:xfrm>
            <a:off x="9144000" y="2461462"/>
            <a:ext cx="6613714" cy="4862870"/>
          </a:xfrm>
          <a:prstGeom prst="rect">
            <a:avLst/>
          </a:prstGeom>
          <a:noFill/>
        </p:spPr>
        <p:txBody>
          <a:bodyPr wrap="square">
            <a:spAutoFit/>
          </a:bodyPr>
          <a:lstStyle/>
          <a:p>
            <a:pPr>
              <a:lnSpc>
                <a:spcPct val="100000"/>
              </a:lnSpc>
              <a:spcAft>
                <a:spcPts val="600"/>
              </a:spcAft>
            </a:pPr>
            <a:endParaRPr lang="en-US" sz="400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marL="457200" indent="-457200">
              <a:lnSpc>
                <a:spcPct val="100000"/>
              </a:lnSpc>
              <a:spcAft>
                <a:spcPts val="600"/>
              </a:spcAft>
              <a:buFont typeface="Arial" panose="020B0604020202020204" pitchFamily="34" charset="0"/>
              <a:buChar char="•"/>
            </a:pPr>
            <a:r>
              <a:rPr lang="en-US" sz="4000">
                <a:solidFill>
                  <a:schemeClr val="bg1"/>
                </a:solidFill>
                <a:latin typeface="Open Sans" panose="020B0606030504020204" pitchFamily="34" charset="0"/>
                <a:ea typeface="Open Sans" panose="020B0606030504020204" pitchFamily="34" charset="0"/>
                <a:cs typeface="Open Sans" panose="020B0606030504020204" pitchFamily="34" charset="0"/>
              </a:rPr>
              <a:t>Benefits of Roundabouts</a:t>
            </a:r>
          </a:p>
          <a:p>
            <a:pPr marL="457200" indent="-457200">
              <a:lnSpc>
                <a:spcPct val="100000"/>
              </a:lnSpc>
              <a:spcAft>
                <a:spcPts val="600"/>
              </a:spcAft>
              <a:buFont typeface="Arial" panose="020B0604020202020204" pitchFamily="34" charset="0"/>
              <a:buChar char="•"/>
            </a:pPr>
            <a:r>
              <a:rPr lang="en-US" sz="4000">
                <a:solidFill>
                  <a:schemeClr val="bg1"/>
                </a:solidFill>
                <a:latin typeface="Open Sans" panose="020B0606030504020204" pitchFamily="34" charset="0"/>
                <a:ea typeface="Open Sans" panose="020B0606030504020204" pitchFamily="34" charset="0"/>
                <a:cs typeface="Open Sans" panose="020B0606030504020204" pitchFamily="34" charset="0"/>
              </a:rPr>
              <a:t>Proposed Design </a:t>
            </a:r>
          </a:p>
          <a:p>
            <a:pPr marL="457200" indent="-457200">
              <a:lnSpc>
                <a:spcPct val="100000"/>
              </a:lnSpc>
              <a:spcAft>
                <a:spcPts val="600"/>
              </a:spcAft>
              <a:buFont typeface="Arial" panose="020B0604020202020204" pitchFamily="34" charset="0"/>
              <a:buChar char="•"/>
            </a:pPr>
            <a:r>
              <a:rPr lang="en-US" sz="4000">
                <a:solidFill>
                  <a:schemeClr val="bg1"/>
                </a:solidFill>
                <a:latin typeface="Open Sans" panose="020B0606030504020204" pitchFamily="34" charset="0"/>
                <a:ea typeface="Open Sans" panose="020B0606030504020204" pitchFamily="34" charset="0"/>
                <a:cs typeface="Open Sans" panose="020B0606030504020204" pitchFamily="34" charset="0"/>
              </a:rPr>
              <a:t>Turning Movements</a:t>
            </a:r>
          </a:p>
          <a:p>
            <a:pPr marL="457200" indent="-457200">
              <a:lnSpc>
                <a:spcPct val="100000"/>
              </a:lnSpc>
              <a:spcAft>
                <a:spcPts val="600"/>
              </a:spcAft>
              <a:buFont typeface="Arial" panose="020B0604020202020204" pitchFamily="34" charset="0"/>
              <a:buChar char="•"/>
            </a:pPr>
            <a:r>
              <a:rPr lang="en-US" sz="4000">
                <a:solidFill>
                  <a:schemeClr val="bg1"/>
                </a:solidFill>
                <a:latin typeface="Open Sans" panose="020B0606030504020204" pitchFamily="34" charset="0"/>
                <a:ea typeface="Open Sans" panose="020B0606030504020204" pitchFamily="34" charset="0"/>
                <a:cs typeface="Open Sans" panose="020B0606030504020204" pitchFamily="34" charset="0"/>
              </a:rPr>
              <a:t>Roadway Cross Section  </a:t>
            </a:r>
          </a:p>
          <a:p>
            <a:pPr marL="457200" indent="-457200">
              <a:lnSpc>
                <a:spcPct val="100000"/>
              </a:lnSpc>
              <a:spcAft>
                <a:spcPts val="600"/>
              </a:spcAft>
              <a:buFont typeface="Arial" panose="020B0604020202020204" pitchFamily="34" charset="0"/>
              <a:buChar char="•"/>
            </a:pPr>
            <a:r>
              <a:rPr lang="en-US" sz="4000">
                <a:solidFill>
                  <a:schemeClr val="bg1"/>
                </a:solidFill>
                <a:latin typeface="Open Sans" panose="020B0606030504020204" pitchFamily="34" charset="0"/>
                <a:ea typeface="Open Sans" panose="020B0606030504020204" pitchFamily="34" charset="0"/>
                <a:cs typeface="Open Sans" panose="020B0606030504020204" pitchFamily="34" charset="0"/>
              </a:rPr>
              <a:t>Project Schedule</a:t>
            </a:r>
          </a:p>
          <a:p>
            <a:pPr marL="457200" indent="-457200">
              <a:lnSpc>
                <a:spcPct val="100000"/>
              </a:lnSpc>
              <a:spcAft>
                <a:spcPts val="600"/>
              </a:spcAft>
              <a:buFont typeface="Arial" panose="020B0604020202020204" pitchFamily="34" charset="0"/>
              <a:buChar char="•"/>
            </a:pPr>
            <a:r>
              <a:rPr lang="en-US" sz="4000">
                <a:solidFill>
                  <a:schemeClr val="bg1"/>
                </a:solidFill>
                <a:latin typeface="Open Sans" panose="020B0606030504020204" pitchFamily="34" charset="0"/>
                <a:ea typeface="Open Sans" panose="020B0606030504020204" pitchFamily="34" charset="0"/>
                <a:cs typeface="Open Sans" panose="020B0606030504020204" pitchFamily="34" charset="0"/>
              </a:rPr>
              <a:t>Ways to Comment</a:t>
            </a:r>
          </a:p>
        </p:txBody>
      </p:sp>
      <p:sp>
        <p:nvSpPr>
          <p:cNvPr id="16" name="Text Placeholder 15">
            <a:extLst>
              <a:ext uri="{FF2B5EF4-FFF2-40B4-BE49-F238E27FC236}">
                <a16:creationId xmlns:a16="http://schemas.microsoft.com/office/drawing/2014/main" id="{9B39EF6B-821F-0572-A660-E749A68A4992}"/>
              </a:ext>
            </a:extLst>
          </p:cNvPr>
          <p:cNvSpPr>
            <a:spLocks noGrp="1"/>
          </p:cNvSpPr>
          <p:nvPr>
            <p:ph type="body" sz="quarter" idx="10"/>
          </p:nvPr>
        </p:nvSpPr>
        <p:spPr/>
        <p:txBody>
          <a:bodyPr/>
          <a:lstStyle/>
          <a:p>
            <a:r>
              <a:rPr lang="en-US"/>
              <a:t>Welcome</a:t>
            </a:r>
          </a:p>
        </p:txBody>
      </p:sp>
    </p:spTree>
    <p:extLst>
      <p:ext uri="{BB962C8B-B14F-4D97-AF65-F5344CB8AC3E}">
        <p14:creationId xmlns:p14="http://schemas.microsoft.com/office/powerpoint/2010/main" val="16812843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2EF7CE-F17C-BF51-0358-92DA69A9C391}"/>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EFC053DC-2B8C-A83C-57F1-EC4EEFEE71F0}"/>
              </a:ext>
            </a:extLst>
          </p:cNvPr>
          <p:cNvSpPr>
            <a:spLocks noGrp="1"/>
          </p:cNvSpPr>
          <p:nvPr>
            <p:ph type="body" sz="quarter" idx="10"/>
          </p:nvPr>
        </p:nvSpPr>
        <p:spPr/>
        <p:txBody>
          <a:bodyPr>
            <a:normAutofit/>
          </a:bodyPr>
          <a:lstStyle/>
          <a:p>
            <a:r>
              <a:rPr lang="en-US" sz="7200">
                <a:solidFill>
                  <a:schemeClr val="bg1"/>
                </a:solidFill>
                <a:latin typeface="Open Sans" panose="020B0606030504020204" pitchFamily="34" charset="0"/>
                <a:ea typeface="Open Sans" panose="020B0606030504020204" pitchFamily="34" charset="0"/>
                <a:cs typeface="Open Sans" panose="020B0606030504020204" pitchFamily="34" charset="0"/>
              </a:rPr>
              <a:t>Submit Comments </a:t>
            </a:r>
          </a:p>
        </p:txBody>
      </p:sp>
      <p:sp>
        <p:nvSpPr>
          <p:cNvPr id="2" name="TextBox 1">
            <a:extLst>
              <a:ext uri="{FF2B5EF4-FFF2-40B4-BE49-F238E27FC236}">
                <a16:creationId xmlns:a16="http://schemas.microsoft.com/office/drawing/2014/main" id="{DC5BF098-EBE1-DB85-3582-2C682148D178}"/>
              </a:ext>
            </a:extLst>
          </p:cNvPr>
          <p:cNvSpPr txBox="1"/>
          <p:nvPr/>
        </p:nvSpPr>
        <p:spPr>
          <a:xfrm>
            <a:off x="1051251" y="2426741"/>
            <a:ext cx="16203612" cy="7171194"/>
          </a:xfrm>
          <a:prstGeom prst="rect">
            <a:avLst/>
          </a:prstGeom>
          <a:noFill/>
        </p:spPr>
        <p:txBody>
          <a:bodyPr wrap="square" lIns="91440" tIns="45720" rIns="91440" bIns="45720" rtlCol="0" anchor="t">
            <a:spAutoFit/>
          </a:bodyPr>
          <a:lstStyle/>
          <a:p>
            <a:pPr marL="0" marR="0" lvl="1" indent="0" algn="l" defTabSz="914400" rtl="0" eaLnBrk="1" fontAlgn="base" latinLnBrk="0" hangingPunct="1">
              <a:lnSpc>
                <a:spcPct val="100000"/>
              </a:lnSpc>
              <a:spcBef>
                <a:spcPct val="0"/>
              </a:spcBef>
              <a:spcAft>
                <a:spcPct val="0"/>
              </a:spcAft>
              <a:buClr>
                <a:srgbClr val="3333CC"/>
              </a:buClr>
              <a:buSzPct val="60000"/>
              <a:buFont typeface="Arial" panose="020B0604020202020204" pitchFamily="34" charset="0"/>
              <a:buNone/>
              <a:tabLst/>
              <a:defRPr/>
            </a:pPr>
            <a:r>
              <a:rPr kumimoji="0" lang="en-US" sz="40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Public Comment Form </a:t>
            </a:r>
          </a:p>
          <a:p>
            <a:pPr marL="0" marR="0" lvl="1" indent="0" algn="l" defTabSz="914400" rtl="0" eaLnBrk="1" fontAlgn="base" latinLnBrk="0" hangingPunct="1">
              <a:lnSpc>
                <a:spcPct val="100000"/>
              </a:lnSpc>
              <a:spcBef>
                <a:spcPct val="0"/>
              </a:spcBef>
              <a:spcAft>
                <a:spcPct val="0"/>
              </a:spcAft>
              <a:buClr>
                <a:srgbClr val="3333CC"/>
              </a:buClr>
              <a:buSzPct val="60000"/>
              <a:buFont typeface="Arial" panose="020B0604020202020204" pitchFamily="34" charset="0"/>
              <a:buNone/>
              <a:tabLst/>
              <a:defRPr/>
            </a:pPr>
            <a:r>
              <a:rPr kumimoji="0" lang="en-US" sz="40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mailed to: 						</a:t>
            </a:r>
            <a:r>
              <a:rPr lang="en-US" sz="4000">
                <a:solidFill>
                  <a:schemeClr val="bg1"/>
                </a:solidFill>
                <a:latin typeface="Open Sans" panose="020B0606030504020204" pitchFamily="34" charset="0"/>
                <a:ea typeface="Open Sans" panose="020B0606030504020204" pitchFamily="34" charset="0"/>
                <a:cs typeface="Open Sans" panose="020B0606030504020204" pitchFamily="34" charset="0"/>
              </a:rPr>
              <a:t>Sam Smith</a:t>
            </a:r>
            <a:r>
              <a:rPr kumimoji="0" lang="en-US" sz="40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 Lochmueller Group 									3502 Woodview Trace, Suite 150</a:t>
            </a:r>
          </a:p>
          <a:p>
            <a:pPr marL="0" marR="0" lvl="1" indent="0" algn="l" defTabSz="914400" rtl="0" eaLnBrk="1" fontAlgn="base" latinLnBrk="0" hangingPunct="1">
              <a:lnSpc>
                <a:spcPct val="100000"/>
              </a:lnSpc>
              <a:spcBef>
                <a:spcPct val="0"/>
              </a:spcBef>
              <a:spcAft>
                <a:spcPct val="0"/>
              </a:spcAft>
              <a:buClr>
                <a:srgbClr val="3333CC"/>
              </a:buClr>
              <a:buSzPct val="60000"/>
              <a:buFont typeface="Arial" panose="020B0604020202020204" pitchFamily="34" charset="0"/>
              <a:buNone/>
              <a:tabLst/>
              <a:defRPr/>
            </a:pPr>
            <a:r>
              <a:rPr kumimoji="0" lang="en-US" sz="40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								Indianapolis, IN 46268</a:t>
            </a:r>
            <a:endParaRPr lang="en-US" sz="40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1" indent="0" algn="l" defTabSz="914400" rtl="0" eaLnBrk="1" fontAlgn="base" latinLnBrk="0" hangingPunct="1">
              <a:lnSpc>
                <a:spcPct val="100000"/>
              </a:lnSpc>
              <a:spcBef>
                <a:spcPct val="0"/>
              </a:spcBef>
              <a:spcAft>
                <a:spcPct val="0"/>
              </a:spcAft>
              <a:buClr>
                <a:srgbClr val="3333CC"/>
              </a:buClr>
              <a:buSzPct val="60000"/>
              <a:buFont typeface="Arial" panose="020B0604020202020204" pitchFamily="34" charset="0"/>
              <a:buNone/>
              <a:tabLst/>
              <a:defRPr/>
            </a:pPr>
            <a:endParaRPr kumimoji="0" lang="en-US" sz="40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1" indent="0" algn="l" defTabSz="914400" rtl="0" eaLnBrk="1" fontAlgn="base" latinLnBrk="0" hangingPunct="1">
              <a:lnSpc>
                <a:spcPct val="100000"/>
              </a:lnSpc>
              <a:spcBef>
                <a:spcPct val="0"/>
              </a:spcBef>
              <a:spcAft>
                <a:spcPct val="0"/>
              </a:spcAft>
              <a:buClr>
                <a:srgbClr val="3333CC"/>
              </a:buClr>
              <a:buSzPct val="60000"/>
              <a:buFont typeface="Arial" panose="020B0604020202020204" pitchFamily="34" charset="0"/>
              <a:buNone/>
              <a:tabLst/>
              <a:defRPr/>
            </a:pPr>
            <a:r>
              <a:rPr kumimoji="0" lang="en-US" sz="40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Via e-mail:						</a:t>
            </a:r>
            <a:r>
              <a:rPr lang="en-US" sz="4000" err="1">
                <a:solidFill>
                  <a:schemeClr val="bg1"/>
                </a:solidFill>
                <a:latin typeface="Open Sans" panose="020B0606030504020204" pitchFamily="34" charset="0"/>
                <a:ea typeface="Open Sans" panose="020B0606030504020204" pitchFamily="34" charset="0"/>
                <a:cs typeface="Open Sans" panose="020B0606030504020204" pitchFamily="34" charset="0"/>
              </a:rPr>
              <a:t>Sam.Smith</a:t>
            </a:r>
            <a:r>
              <a:rPr kumimoji="0" lang="en-US" sz="40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@lochgroup.com</a:t>
            </a:r>
            <a:endParaRPr lang="en-US" sz="40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1" indent="0" algn="l" defTabSz="914400" rtl="0" eaLnBrk="1" fontAlgn="base" latinLnBrk="0" hangingPunct="1">
              <a:lnSpc>
                <a:spcPct val="100000"/>
              </a:lnSpc>
              <a:spcBef>
                <a:spcPct val="0"/>
              </a:spcBef>
              <a:spcAft>
                <a:spcPct val="0"/>
              </a:spcAft>
              <a:buClr>
                <a:srgbClr val="3333CC"/>
              </a:buClr>
              <a:buSzPct val="60000"/>
              <a:buFont typeface="Arial" panose="020B0604020202020204" pitchFamily="34" charset="0"/>
              <a:buNone/>
              <a:tabLst/>
              <a:defRPr/>
            </a:pPr>
            <a:endParaRPr kumimoji="0" lang="en-US" sz="40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en-US" sz="40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sz="40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The comment period deadline to have your comment included in the project record is:</a:t>
            </a:r>
            <a:endParaRPr lang="en-US" sz="40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tabLst/>
              <a:defRPr/>
            </a:pPr>
            <a:r>
              <a:rPr lang="en-US" sz="6000" b="1">
                <a:solidFill>
                  <a:schemeClr val="bg1"/>
                </a:solidFill>
                <a:latin typeface="Open Sans" panose="020B0606030504020204" pitchFamily="34" charset="0"/>
                <a:ea typeface="Open Sans" panose="020B0606030504020204" pitchFamily="34" charset="0"/>
                <a:cs typeface="Open Sans" panose="020B0606030504020204" pitchFamily="34" charset="0"/>
              </a:rPr>
              <a:t>October 8, 2026</a:t>
            </a:r>
            <a:endParaRPr lang="en-US" sz="6000" b="1"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9535977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CDAB28-8990-77F1-55ED-832EC6FD6E72}"/>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E2B6069C-A350-F093-7D1D-98697A95B510}"/>
              </a:ext>
            </a:extLst>
          </p:cNvPr>
          <p:cNvSpPr>
            <a:spLocks noGrp="1"/>
          </p:cNvSpPr>
          <p:nvPr>
            <p:ph type="body" sz="quarter" idx="10"/>
          </p:nvPr>
        </p:nvSpPr>
        <p:spPr/>
        <p:txBody>
          <a:bodyPr/>
          <a:lstStyle/>
          <a:p>
            <a:r>
              <a:rPr lang="en-US"/>
              <a:t>Project Overview</a:t>
            </a:r>
          </a:p>
        </p:txBody>
      </p:sp>
      <p:pic>
        <p:nvPicPr>
          <p:cNvPr id="6" name="Picture 5">
            <a:extLst>
              <a:ext uri="{FF2B5EF4-FFF2-40B4-BE49-F238E27FC236}">
                <a16:creationId xmlns:a16="http://schemas.microsoft.com/office/drawing/2014/main" id="{FC330FD9-9975-4815-9D84-FF1589D49F4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rot="5400000">
            <a:off x="5633570" y="859953"/>
            <a:ext cx="7020858" cy="992046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53096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367E16-8180-E79C-6B2F-D9DF764E7B2C}"/>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FE155FC3-06BF-3E69-E253-62A247E22526}"/>
              </a:ext>
            </a:extLst>
          </p:cNvPr>
          <p:cNvSpPr>
            <a:spLocks noGrp="1"/>
          </p:cNvSpPr>
          <p:nvPr>
            <p:ph type="body" sz="quarter" idx="10"/>
          </p:nvPr>
        </p:nvSpPr>
        <p:spPr/>
        <p:txBody>
          <a:bodyPr/>
          <a:lstStyle/>
          <a:p>
            <a:r>
              <a:rPr lang="en-US"/>
              <a:t>Existing Conditions</a:t>
            </a:r>
          </a:p>
        </p:txBody>
      </p:sp>
      <p:pic>
        <p:nvPicPr>
          <p:cNvPr id="5" name="Picture 4">
            <a:extLst>
              <a:ext uri="{FF2B5EF4-FFF2-40B4-BE49-F238E27FC236}">
                <a16:creationId xmlns:a16="http://schemas.microsoft.com/office/drawing/2014/main" id="{D55EB7EC-D740-E14A-BDC1-9A9884CD5D1F}"/>
              </a:ext>
            </a:extLst>
          </p:cNvPr>
          <p:cNvPicPr>
            <a:picLocks noChangeAspect="1"/>
          </p:cNvPicPr>
          <p:nvPr/>
        </p:nvPicPr>
        <p:blipFill>
          <a:blip r:embed="rId3"/>
          <a:srcRect t="1530"/>
          <a:stretch>
            <a:fillRect/>
          </a:stretch>
        </p:blipFill>
        <p:spPr>
          <a:xfrm>
            <a:off x="1904183" y="1997611"/>
            <a:ext cx="14479633" cy="8061135"/>
          </a:xfrm>
          <a:prstGeom prst="rect">
            <a:avLst/>
          </a:prstGeom>
        </p:spPr>
      </p:pic>
    </p:spTree>
    <p:extLst>
      <p:ext uri="{BB962C8B-B14F-4D97-AF65-F5344CB8AC3E}">
        <p14:creationId xmlns:p14="http://schemas.microsoft.com/office/powerpoint/2010/main" val="21799653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39773C-252D-EFC7-2011-EB8B1D7669D5}"/>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152A8A4C-454F-1007-BEB4-A48E0E65CE14}"/>
              </a:ext>
            </a:extLst>
          </p:cNvPr>
          <p:cNvSpPr>
            <a:spLocks noGrp="1"/>
          </p:cNvSpPr>
          <p:nvPr>
            <p:ph type="body" sz="quarter" idx="10"/>
          </p:nvPr>
        </p:nvSpPr>
        <p:spPr/>
        <p:txBody>
          <a:bodyPr>
            <a:normAutofit/>
          </a:bodyPr>
          <a:lstStyle/>
          <a:p>
            <a:r>
              <a:rPr lang="en-US" sz="7200">
                <a:solidFill>
                  <a:schemeClr val="bg1"/>
                </a:solidFill>
                <a:latin typeface="Open Sans" panose="020B0606030504020204" pitchFamily="34" charset="0"/>
                <a:ea typeface="Open Sans" panose="020B0606030504020204" pitchFamily="34" charset="0"/>
                <a:cs typeface="Open Sans" panose="020B0606030504020204" pitchFamily="34" charset="0"/>
              </a:rPr>
              <a:t>Project Need </a:t>
            </a:r>
          </a:p>
        </p:txBody>
      </p:sp>
      <p:sp>
        <p:nvSpPr>
          <p:cNvPr id="6" name="Text Placeholder 5">
            <a:extLst>
              <a:ext uri="{FF2B5EF4-FFF2-40B4-BE49-F238E27FC236}">
                <a16:creationId xmlns:a16="http://schemas.microsoft.com/office/drawing/2014/main" id="{904AECBD-D5FB-9ABB-5802-9EA2DF87FB53}"/>
              </a:ext>
            </a:extLst>
          </p:cNvPr>
          <p:cNvSpPr>
            <a:spLocks noGrp="1"/>
          </p:cNvSpPr>
          <p:nvPr>
            <p:ph type="body" sz="quarter" idx="11"/>
          </p:nvPr>
        </p:nvSpPr>
        <p:spPr/>
        <p:txBody>
          <a:bodyPr>
            <a:noAutofit/>
          </a:bodyPr>
          <a:lstStyle/>
          <a:p>
            <a:pPr marL="0" indent="0"/>
            <a:r>
              <a:rPr lang="en-US" sz="4800"/>
              <a:t>The need for the project is due to traffic congestion, queuing, and delays at the existing intersection, particularly during the morning peak period when students are arriving at the Mount Vernon school campus.</a:t>
            </a:r>
          </a:p>
        </p:txBody>
      </p:sp>
    </p:spTree>
    <p:extLst>
      <p:ext uri="{BB962C8B-B14F-4D97-AF65-F5344CB8AC3E}">
        <p14:creationId xmlns:p14="http://schemas.microsoft.com/office/powerpoint/2010/main" val="28083154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CF474-6CC0-8496-0383-596154A054D4}"/>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F9A6DA51-DC6B-5CF9-F1E6-255DC30F9F80}"/>
              </a:ext>
            </a:extLst>
          </p:cNvPr>
          <p:cNvSpPr>
            <a:spLocks noGrp="1"/>
          </p:cNvSpPr>
          <p:nvPr>
            <p:ph type="body" sz="quarter" idx="10"/>
          </p:nvPr>
        </p:nvSpPr>
        <p:spPr/>
        <p:txBody>
          <a:bodyPr>
            <a:normAutofit/>
          </a:bodyPr>
          <a:lstStyle/>
          <a:p>
            <a:r>
              <a:rPr lang="en-US" sz="7200">
                <a:solidFill>
                  <a:schemeClr val="bg1"/>
                </a:solidFill>
                <a:latin typeface="Open Sans" panose="020B0606030504020204" pitchFamily="34" charset="0"/>
                <a:ea typeface="Open Sans" panose="020B0606030504020204" pitchFamily="34" charset="0"/>
                <a:cs typeface="Open Sans" panose="020B0606030504020204" pitchFamily="34" charset="0"/>
              </a:rPr>
              <a:t>Project Purpose </a:t>
            </a:r>
          </a:p>
        </p:txBody>
      </p:sp>
      <p:sp>
        <p:nvSpPr>
          <p:cNvPr id="4" name="Text Placeholder 3">
            <a:extLst>
              <a:ext uri="{FF2B5EF4-FFF2-40B4-BE49-F238E27FC236}">
                <a16:creationId xmlns:a16="http://schemas.microsoft.com/office/drawing/2014/main" id="{3F009DBD-16CC-AB84-7D48-A3A401A849FB}"/>
              </a:ext>
            </a:extLst>
          </p:cNvPr>
          <p:cNvSpPr>
            <a:spLocks noGrp="1"/>
          </p:cNvSpPr>
          <p:nvPr>
            <p:ph type="body" sz="quarter" idx="11"/>
          </p:nvPr>
        </p:nvSpPr>
        <p:spPr/>
        <p:txBody>
          <a:bodyPr>
            <a:noAutofit/>
          </a:bodyPr>
          <a:lstStyle/>
          <a:p>
            <a:pPr marL="0" indent="0"/>
            <a:r>
              <a:rPr lang="en-US" sz="4800"/>
              <a:t>The purpose of the project is to reduce congestion and improve traffic operations at the intersection of S.R. 234 and C.R. 200 W.</a:t>
            </a:r>
          </a:p>
        </p:txBody>
      </p:sp>
    </p:spTree>
    <p:extLst>
      <p:ext uri="{BB962C8B-B14F-4D97-AF65-F5344CB8AC3E}">
        <p14:creationId xmlns:p14="http://schemas.microsoft.com/office/powerpoint/2010/main" val="28077010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A2AD5D-A60E-45B2-1DBD-117D8A63F1F8}"/>
            </a:ext>
          </a:extLst>
        </p:cNvPr>
        <p:cNvGrpSpPr/>
        <p:nvPr/>
      </p:nvGrpSpPr>
      <p:grpSpPr>
        <a:xfrm>
          <a:off x="0" y="0"/>
          <a:ext cx="0" cy="0"/>
          <a:chOff x="0" y="0"/>
          <a:chExt cx="0" cy="0"/>
        </a:xfrm>
      </p:grpSpPr>
      <p:sp>
        <p:nvSpPr>
          <p:cNvPr id="2" name="Title 6">
            <a:extLst>
              <a:ext uri="{FF2B5EF4-FFF2-40B4-BE49-F238E27FC236}">
                <a16:creationId xmlns:a16="http://schemas.microsoft.com/office/drawing/2014/main" id="{182E9320-D034-5509-A3C2-93C826E39B24}"/>
              </a:ext>
            </a:extLst>
          </p:cNvPr>
          <p:cNvSpPr txBox="1">
            <a:spLocks/>
          </p:cNvSpPr>
          <p:nvPr/>
        </p:nvSpPr>
        <p:spPr bwMode="auto">
          <a:xfrm>
            <a:off x="1045026" y="694157"/>
            <a:ext cx="15871374" cy="12573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37160" tIns="68580" rIns="137160" bIns="68580" numCol="1" anchorCtr="0" compatLnSpc="1">
            <a:prstTxWarp prst="textNoShape">
              <a:avLst/>
            </a:prstTxWarp>
          </a:bodyPr>
          <a:lstStyle>
            <a:lvl1pPr algn="l" rtl="0" eaLnBrk="0" fontAlgn="base" hangingPunct="0">
              <a:lnSpc>
                <a:spcPct val="90000"/>
              </a:lnSpc>
              <a:spcBef>
                <a:spcPct val="0"/>
              </a:spcBef>
              <a:spcAft>
                <a:spcPct val="0"/>
              </a:spcAft>
              <a:defRPr sz="4400" kern="1200">
                <a:solidFill>
                  <a:srgbClr val="002060"/>
                </a:solidFill>
                <a:latin typeface="+mj-lt"/>
                <a:ea typeface="+mj-ea"/>
                <a:cs typeface="+mj-cs"/>
              </a:defRPr>
            </a:lvl1pPr>
            <a:lvl2pPr algn="l" rtl="0" eaLnBrk="0" fontAlgn="base" hangingPunct="0">
              <a:lnSpc>
                <a:spcPct val="90000"/>
              </a:lnSpc>
              <a:spcBef>
                <a:spcPct val="0"/>
              </a:spcBef>
              <a:spcAft>
                <a:spcPct val="0"/>
              </a:spcAft>
              <a:defRPr sz="4400">
                <a:solidFill>
                  <a:srgbClr val="002060"/>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rgbClr val="002060"/>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rgbClr val="002060"/>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rgbClr val="002060"/>
                </a:solidFill>
                <a:latin typeface="Calibri Light" panose="020F0302020204030204" pitchFamily="34" charset="0"/>
              </a:defRPr>
            </a:lvl5pPr>
            <a:lvl6pPr marL="457200" algn="l" rtl="0" fontAlgn="base">
              <a:lnSpc>
                <a:spcPct val="90000"/>
              </a:lnSpc>
              <a:spcBef>
                <a:spcPct val="0"/>
              </a:spcBef>
              <a:spcAft>
                <a:spcPct val="0"/>
              </a:spcAft>
              <a:defRPr sz="4400">
                <a:solidFill>
                  <a:srgbClr val="002060"/>
                </a:solidFill>
                <a:latin typeface="Calibri Light" panose="020F0302020204030204" pitchFamily="34" charset="0"/>
              </a:defRPr>
            </a:lvl6pPr>
            <a:lvl7pPr marL="914400" algn="l" rtl="0" fontAlgn="base">
              <a:lnSpc>
                <a:spcPct val="90000"/>
              </a:lnSpc>
              <a:spcBef>
                <a:spcPct val="0"/>
              </a:spcBef>
              <a:spcAft>
                <a:spcPct val="0"/>
              </a:spcAft>
              <a:defRPr sz="4400">
                <a:solidFill>
                  <a:srgbClr val="002060"/>
                </a:solidFill>
                <a:latin typeface="Calibri Light" panose="020F0302020204030204" pitchFamily="34" charset="0"/>
              </a:defRPr>
            </a:lvl7pPr>
            <a:lvl8pPr marL="1371600" algn="l" rtl="0" fontAlgn="base">
              <a:lnSpc>
                <a:spcPct val="90000"/>
              </a:lnSpc>
              <a:spcBef>
                <a:spcPct val="0"/>
              </a:spcBef>
              <a:spcAft>
                <a:spcPct val="0"/>
              </a:spcAft>
              <a:defRPr sz="4400">
                <a:solidFill>
                  <a:srgbClr val="002060"/>
                </a:solidFill>
                <a:latin typeface="Calibri Light" panose="020F0302020204030204" pitchFamily="34" charset="0"/>
              </a:defRPr>
            </a:lvl8pPr>
            <a:lvl9pPr marL="1828800" algn="l" rtl="0" fontAlgn="base">
              <a:lnSpc>
                <a:spcPct val="90000"/>
              </a:lnSpc>
              <a:spcBef>
                <a:spcPct val="0"/>
              </a:spcBef>
              <a:spcAft>
                <a:spcPct val="0"/>
              </a:spcAft>
              <a:defRPr sz="4400">
                <a:solidFill>
                  <a:srgbClr val="002060"/>
                </a:solidFill>
                <a:latin typeface="Calibri Light" panose="020F0302020204030204" pitchFamily="34" charset="0"/>
              </a:defRPr>
            </a:lvl9pPr>
          </a:lstStyle>
          <a:p>
            <a:pPr eaLnBrk="1" hangingPunct="1"/>
            <a:endParaRPr lang="en-US" altLang="en-US" sz="7200" b="1">
              <a:solidFill>
                <a:schemeClr val="bg1"/>
              </a:solidFill>
            </a:endParaRPr>
          </a:p>
        </p:txBody>
      </p:sp>
      <p:pic>
        <p:nvPicPr>
          <p:cNvPr id="5" name="Picture 4">
            <a:extLst>
              <a:ext uri="{FF2B5EF4-FFF2-40B4-BE49-F238E27FC236}">
                <a16:creationId xmlns:a16="http://schemas.microsoft.com/office/drawing/2014/main" id="{427360CC-2426-396B-BF61-00C73C4FDE74}"/>
              </a:ext>
            </a:extLst>
          </p:cNvPr>
          <p:cNvPicPr>
            <a:picLocks noChangeAspect="1"/>
          </p:cNvPicPr>
          <p:nvPr/>
        </p:nvPicPr>
        <p:blipFill>
          <a:blip r:embed="rId3">
            <a:lum bright="70000" contrast="-70000"/>
          </a:blip>
          <a:stretch>
            <a:fillRect/>
          </a:stretch>
        </p:blipFill>
        <p:spPr>
          <a:xfrm>
            <a:off x="2194371" y="2410209"/>
            <a:ext cx="13959953" cy="6206968"/>
          </a:xfrm>
          <a:prstGeom prst="rect">
            <a:avLst/>
          </a:prstGeom>
          <a:ln>
            <a:noFill/>
          </a:ln>
          <a:effectLst>
            <a:outerShdw blurRad="292100" dist="139700" dir="2700000" algn="tl" rotWithShape="0">
              <a:srgbClr val="333333">
                <a:alpha val="65000"/>
              </a:srgbClr>
            </a:outerShdw>
          </a:effectLst>
        </p:spPr>
      </p:pic>
      <p:sp>
        <p:nvSpPr>
          <p:cNvPr id="6" name="Text Placeholder 5">
            <a:extLst>
              <a:ext uri="{FF2B5EF4-FFF2-40B4-BE49-F238E27FC236}">
                <a16:creationId xmlns:a16="http://schemas.microsoft.com/office/drawing/2014/main" id="{D604BDD2-6C92-1DAD-781D-5C2CA9512A85}"/>
              </a:ext>
            </a:extLst>
          </p:cNvPr>
          <p:cNvSpPr>
            <a:spLocks noGrp="1"/>
          </p:cNvSpPr>
          <p:nvPr>
            <p:ph type="body" sz="quarter" idx="10"/>
          </p:nvPr>
        </p:nvSpPr>
        <p:spPr/>
        <p:txBody>
          <a:bodyPr/>
          <a:lstStyle/>
          <a:p>
            <a:r>
              <a:rPr lang="en-US" altLang="en-US"/>
              <a:t>Environmental Analysis</a:t>
            </a:r>
          </a:p>
        </p:txBody>
      </p:sp>
    </p:spTree>
    <p:extLst>
      <p:ext uri="{BB962C8B-B14F-4D97-AF65-F5344CB8AC3E}">
        <p14:creationId xmlns:p14="http://schemas.microsoft.com/office/powerpoint/2010/main" val="440392413"/>
      </p:ext>
    </p:extLst>
  </p:cSld>
  <p:clrMapOvr>
    <a:masterClrMapping/>
  </p:clrMapOvr>
  <mc:AlternateContent xmlns:mc="http://schemas.openxmlformats.org/markup-compatibility/2006" xmlns:p14="http://schemas.microsoft.com/office/powerpoint/2010/main">
    <mc:Choice Requires="p14">
      <p:transition spd="slow" p14:dur="1500" advClick="0" advTm="22000">
        <p:push dir="u"/>
      </p:transition>
    </mc:Choice>
    <mc:Fallback xmlns="">
      <p:transition spd="slow" advClick="0" advTm="22000">
        <p:push dir="u"/>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5D009E-B09A-DE80-5314-AD1269D707DA}"/>
            </a:ext>
          </a:extLst>
        </p:cNvPr>
        <p:cNvGrpSpPr/>
        <p:nvPr/>
      </p:nvGrpSpPr>
      <p:grpSpPr>
        <a:xfrm>
          <a:off x="0" y="0"/>
          <a:ext cx="0" cy="0"/>
          <a:chOff x="0" y="0"/>
          <a:chExt cx="0" cy="0"/>
        </a:xfrm>
      </p:grpSpPr>
      <p:graphicFrame>
        <p:nvGraphicFramePr>
          <p:cNvPr id="8" name="Diagram 7">
            <a:extLst>
              <a:ext uri="{FF2B5EF4-FFF2-40B4-BE49-F238E27FC236}">
                <a16:creationId xmlns:a16="http://schemas.microsoft.com/office/drawing/2014/main" id="{04E4BF4C-8869-EFDA-E32D-3BE919272547}"/>
              </a:ext>
            </a:extLst>
          </p:cNvPr>
          <p:cNvGraphicFramePr/>
          <p:nvPr>
            <p:extLst>
              <p:ext uri="{D42A27DB-BD31-4B8C-83A1-F6EECF244321}">
                <p14:modId xmlns:p14="http://schemas.microsoft.com/office/powerpoint/2010/main" val="234448266"/>
              </p:ext>
            </p:extLst>
          </p:nvPr>
        </p:nvGraphicFramePr>
        <p:xfrm>
          <a:off x="4278051" y="2757440"/>
          <a:ext cx="9731897" cy="59817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1" name="Graphic 10" descr="Traffic light with solid fill">
            <a:extLst>
              <a:ext uri="{FF2B5EF4-FFF2-40B4-BE49-F238E27FC236}">
                <a16:creationId xmlns:a16="http://schemas.microsoft.com/office/drawing/2014/main" id="{428EF683-40F0-9AAC-B55B-88A9486684D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665882" y="5180822"/>
            <a:ext cx="1209581" cy="1209581"/>
          </a:xfrm>
          <a:prstGeom prst="rect">
            <a:avLst/>
          </a:prstGeom>
        </p:spPr>
      </p:pic>
      <p:pic>
        <p:nvPicPr>
          <p:cNvPr id="13" name="Graphic 12" descr="Checkbox Crossed with solid fill">
            <a:extLst>
              <a:ext uri="{FF2B5EF4-FFF2-40B4-BE49-F238E27FC236}">
                <a16:creationId xmlns:a16="http://schemas.microsoft.com/office/drawing/2014/main" id="{F97E96DF-FB91-A9F1-CD10-E28B05A331B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568834" y="3044638"/>
            <a:ext cx="1590286" cy="1590286"/>
          </a:xfrm>
          <a:prstGeom prst="rect">
            <a:avLst/>
          </a:prstGeom>
        </p:spPr>
      </p:pic>
      <p:pic>
        <p:nvPicPr>
          <p:cNvPr id="15" name="Graphic 14" descr="Arrow circle with solid fill">
            <a:extLst>
              <a:ext uri="{FF2B5EF4-FFF2-40B4-BE49-F238E27FC236}">
                <a16:creationId xmlns:a16="http://schemas.microsoft.com/office/drawing/2014/main" id="{E41E5184-B83D-2CC0-B4BB-BC686098478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606156" y="7130193"/>
            <a:ext cx="1590286" cy="1590286"/>
          </a:xfrm>
          <a:prstGeom prst="rect">
            <a:avLst/>
          </a:prstGeom>
        </p:spPr>
      </p:pic>
      <p:sp>
        <p:nvSpPr>
          <p:cNvPr id="27" name="Text Placeholder 4">
            <a:extLst>
              <a:ext uri="{FF2B5EF4-FFF2-40B4-BE49-F238E27FC236}">
                <a16:creationId xmlns:a16="http://schemas.microsoft.com/office/drawing/2014/main" id="{ECCCA8D1-D56F-BD82-D364-F28464444EA5}"/>
              </a:ext>
            </a:extLst>
          </p:cNvPr>
          <p:cNvSpPr txBox="1">
            <a:spLocks noGrp="1"/>
          </p:cNvSpPr>
          <p:nvPr>
            <p:ph type="body" sz="quarter" idx="10"/>
          </p:nvPr>
        </p:nvSpPr>
        <p:spPr>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7200" b="1">
                <a:solidFill>
                  <a:schemeClr val="bg1"/>
                </a:solidFill>
                <a:latin typeface="Open Sans" panose="020B0606030504020204" pitchFamily="34" charset="0"/>
                <a:ea typeface="Open Sans" panose="020B0606030504020204" pitchFamily="34" charset="0"/>
                <a:cs typeface="Open Sans" panose="020B0606030504020204" pitchFamily="34" charset="0"/>
              </a:rPr>
              <a:t>Alternative Analysis</a:t>
            </a:r>
          </a:p>
        </p:txBody>
      </p:sp>
    </p:spTree>
    <p:extLst>
      <p:ext uri="{BB962C8B-B14F-4D97-AF65-F5344CB8AC3E}">
        <p14:creationId xmlns:p14="http://schemas.microsoft.com/office/powerpoint/2010/main" val="1706117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13F6E-675E-CAB8-004C-CD1C8E2E5CF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E7B6378-4B67-EBE9-A6AB-D412AD9EE0CD}"/>
              </a:ext>
            </a:extLst>
          </p:cNvPr>
          <p:cNvSpPr txBox="1"/>
          <p:nvPr/>
        </p:nvSpPr>
        <p:spPr>
          <a:xfrm>
            <a:off x="1678505" y="5760793"/>
            <a:ext cx="13075920" cy="2831544"/>
          </a:xfrm>
          <a:prstGeom prst="rect">
            <a:avLst/>
          </a:prstGeom>
          <a:noFill/>
        </p:spPr>
        <p:txBody>
          <a:bodyPr wrap="square" rtlCol="0">
            <a:spAutoFit/>
          </a:bodyPr>
          <a:lstStyle/>
          <a:p>
            <a:r>
              <a:rPr lang="en-US" sz="4000">
                <a:solidFill>
                  <a:schemeClr val="bg1"/>
                </a:solidFill>
                <a:latin typeface="Open Sans" panose="020B0606030504020204" pitchFamily="34" charset="0"/>
                <a:ea typeface="Open Sans" panose="020B0606030504020204" pitchFamily="34" charset="0"/>
                <a:cs typeface="Open Sans" panose="020B0606030504020204" pitchFamily="34" charset="0"/>
              </a:rPr>
              <a:t>Meets Purpose and Need?</a:t>
            </a:r>
          </a:p>
          <a:p>
            <a:r>
              <a:rPr lang="en-US" sz="4000">
                <a:solidFill>
                  <a:schemeClr val="bg1"/>
                </a:solidFill>
                <a:latin typeface="Open Sans" panose="020B0606030504020204" pitchFamily="34" charset="0"/>
                <a:ea typeface="Open Sans" panose="020B0606030504020204" pitchFamily="34" charset="0"/>
                <a:cs typeface="Open Sans" panose="020B0606030504020204" pitchFamily="34" charset="0"/>
              </a:rPr>
              <a:t> </a:t>
            </a:r>
          </a:p>
          <a:p>
            <a:r>
              <a:rPr lang="en-US" sz="4000">
                <a:solidFill>
                  <a:schemeClr val="bg1"/>
                </a:solidFill>
                <a:latin typeface="Open Sans" panose="020B0606030504020204" pitchFamily="34" charset="0"/>
                <a:ea typeface="Open Sans" panose="020B0606030504020204" pitchFamily="34" charset="0"/>
                <a:cs typeface="Open Sans" panose="020B0606030504020204" pitchFamily="34" charset="0"/>
              </a:rPr>
              <a:t>Reason: Does not reduce congestion – current level D and predicted to reach F</a:t>
            </a:r>
          </a:p>
          <a:p>
            <a:endParaRPr lang="en-US"/>
          </a:p>
        </p:txBody>
      </p:sp>
      <p:pic>
        <p:nvPicPr>
          <p:cNvPr id="16" name="Graphic 15" descr="Badge Cross with solid fill">
            <a:extLst>
              <a:ext uri="{FF2B5EF4-FFF2-40B4-BE49-F238E27FC236}">
                <a16:creationId xmlns:a16="http://schemas.microsoft.com/office/drawing/2014/main" id="{C5A88483-CCD2-9EF9-7D42-DF4FCB79C51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131969" y="5631180"/>
            <a:ext cx="914400" cy="914400"/>
          </a:xfrm>
          <a:prstGeom prst="rect">
            <a:avLst/>
          </a:prstGeom>
        </p:spPr>
      </p:pic>
      <p:grpSp>
        <p:nvGrpSpPr>
          <p:cNvPr id="26" name="Group 25">
            <a:extLst>
              <a:ext uri="{FF2B5EF4-FFF2-40B4-BE49-F238E27FC236}">
                <a16:creationId xmlns:a16="http://schemas.microsoft.com/office/drawing/2014/main" id="{1311FC1B-3B66-DB55-DB37-E500A2FD4007}"/>
              </a:ext>
            </a:extLst>
          </p:cNvPr>
          <p:cNvGrpSpPr/>
          <p:nvPr/>
        </p:nvGrpSpPr>
        <p:grpSpPr>
          <a:xfrm>
            <a:off x="5644042" y="3477336"/>
            <a:ext cx="7029771" cy="1315689"/>
            <a:chOff x="5644042" y="2822016"/>
            <a:chExt cx="7029771" cy="1315689"/>
          </a:xfrm>
        </p:grpSpPr>
        <p:sp>
          <p:nvSpPr>
            <p:cNvPr id="27" name="Freeform: Shape 26">
              <a:extLst>
                <a:ext uri="{FF2B5EF4-FFF2-40B4-BE49-F238E27FC236}">
                  <a16:creationId xmlns:a16="http://schemas.microsoft.com/office/drawing/2014/main" id="{2FDC897C-73A6-3D37-3D97-1F777249473C}"/>
                </a:ext>
              </a:extLst>
            </p:cNvPr>
            <p:cNvSpPr/>
            <p:nvPr/>
          </p:nvSpPr>
          <p:spPr>
            <a:xfrm rot="21600000">
              <a:off x="6202102" y="2822016"/>
              <a:ext cx="6471711" cy="1220979"/>
            </a:xfrm>
            <a:custGeom>
              <a:avLst/>
              <a:gdLst>
                <a:gd name="csX0" fmla="*/ 0 w 6471711"/>
                <a:gd name="csY0" fmla="*/ 0 h 1220977"/>
                <a:gd name="csX1" fmla="*/ 5861223 w 6471711"/>
                <a:gd name="csY1" fmla="*/ 0 h 1220977"/>
                <a:gd name="csX2" fmla="*/ 6471711 w 6471711"/>
                <a:gd name="csY2" fmla="*/ 610489 h 1220977"/>
                <a:gd name="csX3" fmla="*/ 5861223 w 6471711"/>
                <a:gd name="csY3" fmla="*/ 1220977 h 1220977"/>
                <a:gd name="csX4" fmla="*/ 0 w 6471711"/>
                <a:gd name="csY4" fmla="*/ 1220977 h 1220977"/>
                <a:gd name="csX5" fmla="*/ 0 w 6471711"/>
                <a:gd name="csY5" fmla="*/ 0 h 1220977"/>
              </a:gdLst>
              <a:ahLst/>
              <a:cxnLst>
                <a:cxn ang="0">
                  <a:pos x="csX0" y="csY0"/>
                </a:cxn>
                <a:cxn ang="0">
                  <a:pos x="csX1" y="csY1"/>
                </a:cxn>
                <a:cxn ang="0">
                  <a:pos x="csX2" y="csY2"/>
                </a:cxn>
                <a:cxn ang="0">
                  <a:pos x="csX3" y="csY3"/>
                </a:cxn>
                <a:cxn ang="0">
                  <a:pos x="csX4" y="csY4"/>
                </a:cxn>
                <a:cxn ang="0">
                  <a:pos x="csX5" y="csY5"/>
                </a:cxn>
              </a:cxnLst>
              <a:rect l="l" t="t" r="r" b="b"/>
              <a:pathLst>
                <a:path w="6471711" h="1220977">
                  <a:moveTo>
                    <a:pt x="6471711" y="1220976"/>
                  </a:moveTo>
                  <a:lnTo>
                    <a:pt x="610488" y="1220976"/>
                  </a:lnTo>
                  <a:lnTo>
                    <a:pt x="0" y="610488"/>
                  </a:lnTo>
                  <a:lnTo>
                    <a:pt x="610488" y="1"/>
                  </a:lnTo>
                  <a:lnTo>
                    <a:pt x="6471711" y="1"/>
                  </a:lnTo>
                  <a:lnTo>
                    <a:pt x="6471711" y="1220976"/>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843661" tIns="213361" rIns="398272" bIns="213361" numCol="1" spcCol="1270" anchor="ctr" anchorCtr="0">
              <a:noAutofit/>
            </a:bodyPr>
            <a:lstStyle/>
            <a:p>
              <a:pPr marL="0" lvl="0" indent="0" algn="ctr" defTabSz="2489200">
                <a:lnSpc>
                  <a:spcPct val="90000"/>
                </a:lnSpc>
                <a:spcBef>
                  <a:spcPct val="0"/>
                </a:spcBef>
                <a:spcAft>
                  <a:spcPct val="35000"/>
                </a:spcAft>
                <a:buNone/>
              </a:pPr>
              <a:r>
                <a:rPr lang="en-US" sz="5600" kern="1200"/>
                <a:t>No Build</a:t>
              </a:r>
            </a:p>
          </p:txBody>
        </p:sp>
        <p:sp>
          <p:nvSpPr>
            <p:cNvPr id="28" name="Oval 27">
              <a:extLst>
                <a:ext uri="{FF2B5EF4-FFF2-40B4-BE49-F238E27FC236}">
                  <a16:creationId xmlns:a16="http://schemas.microsoft.com/office/drawing/2014/main" id="{A9A7F8F5-D64C-0058-FB81-99E27A063D3C}"/>
                </a:ext>
              </a:extLst>
            </p:cNvPr>
            <p:cNvSpPr/>
            <p:nvPr/>
          </p:nvSpPr>
          <p:spPr>
            <a:xfrm>
              <a:off x="5644042" y="2916728"/>
              <a:ext cx="1220977" cy="1220977"/>
            </a:xfrm>
            <a:prstGeom prst="ellipse">
              <a:avLst/>
            </a:prstGeom>
          </p:spPr>
          <p:style>
            <a:lnRef idx="1">
              <a:schemeClr val="lt1">
                <a:hueOff val="0"/>
                <a:satOff val="0"/>
                <a:lumOff val="0"/>
                <a:alphaOff val="0"/>
              </a:schemeClr>
            </a:lnRef>
            <a:fillRef idx="1">
              <a:schemeClr val="accent1">
                <a:tint val="50000"/>
                <a:hueOff val="0"/>
                <a:satOff val="0"/>
                <a:lumOff val="0"/>
                <a:alphaOff val="0"/>
              </a:schemeClr>
            </a:fillRef>
            <a:effectRef idx="1">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grpSp>
      <p:pic>
        <p:nvPicPr>
          <p:cNvPr id="18" name="Graphic 17" descr="Checkbox Crossed with solid fill">
            <a:extLst>
              <a:ext uri="{FF2B5EF4-FFF2-40B4-BE49-F238E27FC236}">
                <a16:creationId xmlns:a16="http://schemas.microsoft.com/office/drawing/2014/main" id="{3BDD1C1C-6C63-5402-8781-AFDBA535A26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484907" y="3437785"/>
            <a:ext cx="1534211" cy="1534211"/>
          </a:xfrm>
          <a:prstGeom prst="rect">
            <a:avLst/>
          </a:prstGeom>
        </p:spPr>
      </p:pic>
      <p:sp>
        <p:nvSpPr>
          <p:cNvPr id="35" name="Text Placeholder 4">
            <a:extLst>
              <a:ext uri="{FF2B5EF4-FFF2-40B4-BE49-F238E27FC236}">
                <a16:creationId xmlns:a16="http://schemas.microsoft.com/office/drawing/2014/main" id="{07828583-0A4B-F1F5-4FB6-9E5D6AE96CFE}"/>
              </a:ext>
            </a:extLst>
          </p:cNvPr>
          <p:cNvSpPr txBox="1">
            <a:spLocks noGrp="1"/>
          </p:cNvSpPr>
          <p:nvPr>
            <p:ph type="body" sz="quarter" idx="10"/>
          </p:nvPr>
        </p:nvSpPr>
        <p:spPr>
          <a:xfrm>
            <a:off x="914399" y="582287"/>
            <a:ext cx="15620571" cy="15240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7200" b="1">
                <a:solidFill>
                  <a:schemeClr val="bg1"/>
                </a:solidFill>
                <a:latin typeface="Open Sans" panose="020B0606030504020204" pitchFamily="34" charset="0"/>
                <a:ea typeface="Open Sans" panose="020B0606030504020204" pitchFamily="34" charset="0"/>
                <a:cs typeface="Open Sans" panose="020B0606030504020204" pitchFamily="34" charset="0"/>
              </a:rPr>
              <a:t>Alternative Analysis</a:t>
            </a:r>
          </a:p>
        </p:txBody>
      </p:sp>
    </p:spTree>
    <p:extLst>
      <p:ext uri="{BB962C8B-B14F-4D97-AF65-F5344CB8AC3E}">
        <p14:creationId xmlns:p14="http://schemas.microsoft.com/office/powerpoint/2010/main" val="2399507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A8A4BE-0632-5934-C7F7-2CAB830A4155}"/>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20738C31-EA8B-48E2-4EE9-45ADF14AC253}"/>
              </a:ext>
            </a:extLst>
          </p:cNvPr>
          <p:cNvSpPr txBox="1"/>
          <p:nvPr/>
        </p:nvSpPr>
        <p:spPr>
          <a:xfrm>
            <a:off x="1688478" y="5752757"/>
            <a:ext cx="13079649" cy="2215991"/>
          </a:xfrm>
          <a:prstGeom prst="rect">
            <a:avLst/>
          </a:prstGeom>
          <a:noFill/>
        </p:spPr>
        <p:txBody>
          <a:bodyPr wrap="square" rtlCol="0">
            <a:spAutoFit/>
          </a:bodyPr>
          <a:lstStyle/>
          <a:p>
            <a:r>
              <a:rPr lang="en-US" sz="4000">
                <a:solidFill>
                  <a:schemeClr val="bg1"/>
                </a:solidFill>
                <a:latin typeface="Open Sans" panose="020B0606030504020204" pitchFamily="34" charset="0"/>
                <a:ea typeface="Open Sans" panose="020B0606030504020204" pitchFamily="34" charset="0"/>
                <a:cs typeface="Open Sans" panose="020B0606030504020204" pitchFamily="34" charset="0"/>
              </a:rPr>
              <a:t>Meets Purpose and Need?</a:t>
            </a:r>
          </a:p>
          <a:p>
            <a:r>
              <a:rPr lang="en-US" sz="4000">
                <a:solidFill>
                  <a:schemeClr val="bg1"/>
                </a:solidFill>
                <a:latin typeface="Open Sans" panose="020B0606030504020204" pitchFamily="34" charset="0"/>
                <a:ea typeface="Open Sans" panose="020B0606030504020204" pitchFamily="34" charset="0"/>
                <a:cs typeface="Open Sans" panose="020B0606030504020204" pitchFamily="34" charset="0"/>
              </a:rPr>
              <a:t> </a:t>
            </a:r>
          </a:p>
          <a:p>
            <a:r>
              <a:rPr lang="en-US" sz="4000">
                <a:solidFill>
                  <a:schemeClr val="bg1"/>
                </a:solidFill>
                <a:latin typeface="Open Sans" panose="020B0606030504020204" pitchFamily="34" charset="0"/>
                <a:ea typeface="Open Sans" panose="020B0606030504020204" pitchFamily="34" charset="0"/>
                <a:cs typeface="Open Sans" panose="020B0606030504020204" pitchFamily="34" charset="0"/>
              </a:rPr>
              <a:t>Reason: Doesn’t meet LOS C threshold</a:t>
            </a:r>
          </a:p>
          <a:p>
            <a:endParaRPr lang="en-US"/>
          </a:p>
        </p:txBody>
      </p:sp>
      <p:grpSp>
        <p:nvGrpSpPr>
          <p:cNvPr id="2" name="Group 1">
            <a:extLst>
              <a:ext uri="{FF2B5EF4-FFF2-40B4-BE49-F238E27FC236}">
                <a16:creationId xmlns:a16="http://schemas.microsoft.com/office/drawing/2014/main" id="{C226D4CD-C504-A5DE-49E1-0CC2DAE1B6B3}"/>
              </a:ext>
            </a:extLst>
          </p:cNvPr>
          <p:cNvGrpSpPr/>
          <p:nvPr/>
        </p:nvGrpSpPr>
        <p:grpSpPr>
          <a:xfrm>
            <a:off x="-119865" y="1819886"/>
            <a:ext cx="8046720" cy="0"/>
            <a:chOff x="-119865" y="1819886"/>
            <a:chExt cx="8046720" cy="0"/>
          </a:xfrm>
        </p:grpSpPr>
        <p:cxnSp>
          <p:nvCxnSpPr>
            <p:cNvPr id="13" name="Straight Connector 12">
              <a:extLst>
                <a:ext uri="{FF2B5EF4-FFF2-40B4-BE49-F238E27FC236}">
                  <a16:creationId xmlns:a16="http://schemas.microsoft.com/office/drawing/2014/main" id="{DA41D1DB-BEAF-7758-8C97-212A7F2EDD07}"/>
                </a:ext>
              </a:extLst>
            </p:cNvPr>
            <p:cNvCxnSpPr>
              <a:cxnSpLocks/>
            </p:cNvCxnSpPr>
            <p:nvPr/>
          </p:nvCxnSpPr>
          <p:spPr>
            <a:xfrm>
              <a:off x="-119865" y="1819886"/>
              <a:ext cx="8046720" cy="0"/>
            </a:xfrm>
            <a:prstGeom prst="line">
              <a:avLst/>
            </a:prstGeom>
            <a:ln w="254000">
              <a:solidFill>
                <a:srgbClr val="223C86"/>
              </a:solidFill>
              <a:prstDash val="solid"/>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28E5A4F-0E15-746B-E3E9-6C2AD7A54B01}"/>
                </a:ext>
              </a:extLst>
            </p:cNvPr>
            <p:cNvCxnSpPr>
              <a:cxnSpLocks/>
            </p:cNvCxnSpPr>
            <p:nvPr/>
          </p:nvCxnSpPr>
          <p:spPr>
            <a:xfrm>
              <a:off x="-119865" y="1819886"/>
              <a:ext cx="8046720" cy="0"/>
            </a:xfrm>
            <a:prstGeom prst="line">
              <a:avLst/>
            </a:prstGeom>
            <a:ln w="76200">
              <a:solidFill>
                <a:srgbClr val="FFED00"/>
              </a:solidFill>
              <a:prstDash val="solid"/>
            </a:ln>
          </p:spPr>
          <p:style>
            <a:lnRef idx="1">
              <a:schemeClr val="accent1"/>
            </a:lnRef>
            <a:fillRef idx="0">
              <a:schemeClr val="accent1"/>
            </a:fillRef>
            <a:effectRef idx="0">
              <a:schemeClr val="accent1"/>
            </a:effectRef>
            <a:fontRef idx="minor">
              <a:schemeClr val="tx1"/>
            </a:fontRef>
          </p:style>
        </p:cxnSp>
      </p:grpSp>
      <p:pic>
        <p:nvPicPr>
          <p:cNvPr id="19" name="Graphic 18" descr="Badge Cross with solid fill">
            <a:extLst>
              <a:ext uri="{FF2B5EF4-FFF2-40B4-BE49-F238E27FC236}">
                <a16:creationId xmlns:a16="http://schemas.microsoft.com/office/drawing/2014/main" id="{EB09EE54-930F-51EC-D937-FA104951C43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131969" y="5631180"/>
            <a:ext cx="914400" cy="914400"/>
          </a:xfrm>
          <a:prstGeom prst="rect">
            <a:avLst/>
          </a:prstGeom>
        </p:spPr>
      </p:pic>
      <p:grpSp>
        <p:nvGrpSpPr>
          <p:cNvPr id="3" name="Group 2">
            <a:extLst>
              <a:ext uri="{FF2B5EF4-FFF2-40B4-BE49-F238E27FC236}">
                <a16:creationId xmlns:a16="http://schemas.microsoft.com/office/drawing/2014/main" id="{E58A9974-F8EC-A0F2-9FCE-3515395B16D8}"/>
              </a:ext>
            </a:extLst>
          </p:cNvPr>
          <p:cNvGrpSpPr/>
          <p:nvPr/>
        </p:nvGrpSpPr>
        <p:grpSpPr>
          <a:xfrm>
            <a:off x="5644042" y="3477336"/>
            <a:ext cx="7029771" cy="1315689"/>
            <a:chOff x="5644042" y="2822016"/>
            <a:chExt cx="7029771" cy="1315689"/>
          </a:xfrm>
        </p:grpSpPr>
        <p:sp>
          <p:nvSpPr>
            <p:cNvPr id="8" name="Freeform: Shape 7">
              <a:extLst>
                <a:ext uri="{FF2B5EF4-FFF2-40B4-BE49-F238E27FC236}">
                  <a16:creationId xmlns:a16="http://schemas.microsoft.com/office/drawing/2014/main" id="{FDB43A90-010F-A9EF-EAA8-84D973C31413}"/>
                </a:ext>
              </a:extLst>
            </p:cNvPr>
            <p:cNvSpPr/>
            <p:nvPr/>
          </p:nvSpPr>
          <p:spPr>
            <a:xfrm rot="21600000">
              <a:off x="6202102" y="2822016"/>
              <a:ext cx="6471711" cy="1220979"/>
            </a:xfrm>
            <a:custGeom>
              <a:avLst/>
              <a:gdLst>
                <a:gd name="csX0" fmla="*/ 0 w 6471711"/>
                <a:gd name="csY0" fmla="*/ 0 h 1220977"/>
                <a:gd name="csX1" fmla="*/ 5861223 w 6471711"/>
                <a:gd name="csY1" fmla="*/ 0 h 1220977"/>
                <a:gd name="csX2" fmla="*/ 6471711 w 6471711"/>
                <a:gd name="csY2" fmla="*/ 610489 h 1220977"/>
                <a:gd name="csX3" fmla="*/ 5861223 w 6471711"/>
                <a:gd name="csY3" fmla="*/ 1220977 h 1220977"/>
                <a:gd name="csX4" fmla="*/ 0 w 6471711"/>
                <a:gd name="csY4" fmla="*/ 1220977 h 1220977"/>
                <a:gd name="csX5" fmla="*/ 0 w 6471711"/>
                <a:gd name="csY5" fmla="*/ 0 h 1220977"/>
              </a:gdLst>
              <a:ahLst/>
              <a:cxnLst>
                <a:cxn ang="0">
                  <a:pos x="csX0" y="csY0"/>
                </a:cxn>
                <a:cxn ang="0">
                  <a:pos x="csX1" y="csY1"/>
                </a:cxn>
                <a:cxn ang="0">
                  <a:pos x="csX2" y="csY2"/>
                </a:cxn>
                <a:cxn ang="0">
                  <a:pos x="csX3" y="csY3"/>
                </a:cxn>
                <a:cxn ang="0">
                  <a:pos x="csX4" y="csY4"/>
                </a:cxn>
                <a:cxn ang="0">
                  <a:pos x="csX5" y="csY5"/>
                </a:cxn>
              </a:cxnLst>
              <a:rect l="l" t="t" r="r" b="b"/>
              <a:pathLst>
                <a:path w="6471711" h="1220977">
                  <a:moveTo>
                    <a:pt x="6471711" y="1220976"/>
                  </a:moveTo>
                  <a:lnTo>
                    <a:pt x="610488" y="1220976"/>
                  </a:lnTo>
                  <a:lnTo>
                    <a:pt x="0" y="610488"/>
                  </a:lnTo>
                  <a:lnTo>
                    <a:pt x="610488" y="1"/>
                  </a:lnTo>
                  <a:lnTo>
                    <a:pt x="6471711" y="1"/>
                  </a:lnTo>
                  <a:lnTo>
                    <a:pt x="6471711" y="1220976"/>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843661" tIns="213361" rIns="398272" bIns="213361" numCol="1" spcCol="1270" anchor="ctr" anchorCtr="0">
              <a:noAutofit/>
            </a:bodyPr>
            <a:lstStyle/>
            <a:p>
              <a:pPr marL="0" lvl="0" indent="0" algn="ctr" defTabSz="2489200">
                <a:lnSpc>
                  <a:spcPct val="90000"/>
                </a:lnSpc>
                <a:spcBef>
                  <a:spcPct val="0"/>
                </a:spcBef>
                <a:spcAft>
                  <a:spcPct val="35000"/>
                </a:spcAft>
                <a:buNone/>
              </a:pPr>
              <a:r>
                <a:rPr lang="en-US" sz="5600" kern="1200"/>
                <a:t>Traffic Signal</a:t>
              </a:r>
            </a:p>
          </p:txBody>
        </p:sp>
        <p:sp>
          <p:nvSpPr>
            <p:cNvPr id="9" name="Oval 8">
              <a:extLst>
                <a:ext uri="{FF2B5EF4-FFF2-40B4-BE49-F238E27FC236}">
                  <a16:creationId xmlns:a16="http://schemas.microsoft.com/office/drawing/2014/main" id="{096A912D-4FAC-6DA7-58DA-3F02660D4A4B}"/>
                </a:ext>
              </a:extLst>
            </p:cNvPr>
            <p:cNvSpPr/>
            <p:nvPr/>
          </p:nvSpPr>
          <p:spPr>
            <a:xfrm>
              <a:off x="5644042" y="2916728"/>
              <a:ext cx="1220977" cy="1220977"/>
            </a:xfrm>
            <a:prstGeom prst="ellipse">
              <a:avLst/>
            </a:prstGeom>
          </p:spPr>
          <p:style>
            <a:lnRef idx="1">
              <a:schemeClr val="lt1">
                <a:hueOff val="0"/>
                <a:satOff val="0"/>
                <a:lumOff val="0"/>
                <a:alphaOff val="0"/>
              </a:schemeClr>
            </a:lnRef>
            <a:fillRef idx="1">
              <a:schemeClr val="accent1">
                <a:tint val="50000"/>
                <a:hueOff val="0"/>
                <a:satOff val="0"/>
                <a:lumOff val="0"/>
                <a:alphaOff val="0"/>
              </a:schemeClr>
            </a:fillRef>
            <a:effectRef idx="1">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grpSp>
      <p:pic>
        <p:nvPicPr>
          <p:cNvPr id="11" name="Graphic 10" descr="Traffic light with solid fill">
            <a:extLst>
              <a:ext uri="{FF2B5EF4-FFF2-40B4-BE49-F238E27FC236}">
                <a16:creationId xmlns:a16="http://schemas.microsoft.com/office/drawing/2014/main" id="{C26806DE-1D97-35C6-6019-A7FC3172A69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27791" y="3610311"/>
            <a:ext cx="1209581" cy="1209581"/>
          </a:xfrm>
          <a:prstGeom prst="rect">
            <a:avLst/>
          </a:prstGeom>
        </p:spPr>
      </p:pic>
      <p:sp>
        <p:nvSpPr>
          <p:cNvPr id="12" name="Text Placeholder 4">
            <a:extLst>
              <a:ext uri="{FF2B5EF4-FFF2-40B4-BE49-F238E27FC236}">
                <a16:creationId xmlns:a16="http://schemas.microsoft.com/office/drawing/2014/main" id="{6FD77F18-4E92-046B-B3BB-236E3315962A}"/>
              </a:ext>
            </a:extLst>
          </p:cNvPr>
          <p:cNvSpPr txBox="1">
            <a:spLocks/>
          </p:cNvSpPr>
          <p:nvPr/>
        </p:nvSpPr>
        <p:spPr>
          <a:xfrm>
            <a:off x="914399" y="582287"/>
            <a:ext cx="15620571" cy="15240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7200" b="1">
                <a:solidFill>
                  <a:schemeClr val="bg1"/>
                </a:solidFill>
                <a:latin typeface="Open Sans" panose="020B0606030504020204" pitchFamily="34" charset="0"/>
                <a:ea typeface="Open Sans" panose="020B0606030504020204" pitchFamily="34" charset="0"/>
                <a:cs typeface="Open Sans" panose="020B0606030504020204" pitchFamily="34" charset="0"/>
              </a:rPr>
              <a:t>Alternative Analysis</a:t>
            </a:r>
          </a:p>
        </p:txBody>
      </p:sp>
    </p:spTree>
    <p:extLst>
      <p:ext uri="{BB962C8B-B14F-4D97-AF65-F5344CB8AC3E}">
        <p14:creationId xmlns:p14="http://schemas.microsoft.com/office/powerpoint/2010/main" val="3330646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D59A72-9AA5-FE40-2E32-750C2E406D01}"/>
            </a:ext>
          </a:extLst>
        </p:cNvPr>
        <p:cNvGrpSpPr/>
        <p:nvPr/>
      </p:nvGrpSpPr>
      <p:grpSpPr>
        <a:xfrm>
          <a:off x="0" y="0"/>
          <a:ext cx="0" cy="0"/>
          <a:chOff x="0" y="0"/>
          <a:chExt cx="0" cy="0"/>
        </a:xfrm>
      </p:grpSpPr>
      <p:sp>
        <p:nvSpPr>
          <p:cNvPr id="24" name="TextBox 23">
            <a:extLst>
              <a:ext uri="{FF2B5EF4-FFF2-40B4-BE49-F238E27FC236}">
                <a16:creationId xmlns:a16="http://schemas.microsoft.com/office/drawing/2014/main" id="{D79F8CAB-68D5-B0C2-FBB3-65D0A1834EF7}"/>
              </a:ext>
            </a:extLst>
          </p:cNvPr>
          <p:cNvSpPr txBox="1"/>
          <p:nvPr/>
        </p:nvSpPr>
        <p:spPr>
          <a:xfrm>
            <a:off x="1678505" y="5760793"/>
            <a:ext cx="13075920" cy="2369880"/>
          </a:xfrm>
          <a:prstGeom prst="rect">
            <a:avLst/>
          </a:prstGeom>
          <a:noFill/>
        </p:spPr>
        <p:txBody>
          <a:bodyPr wrap="square" rtlCol="0">
            <a:spAutoFit/>
          </a:bodyPr>
          <a:lstStyle/>
          <a:p>
            <a:r>
              <a:rPr lang="en-US" sz="4000">
                <a:solidFill>
                  <a:schemeClr val="bg1"/>
                </a:solidFill>
                <a:latin typeface="Open Sans" panose="020B0606030504020204" pitchFamily="34" charset="0"/>
                <a:ea typeface="Open Sans" panose="020B0606030504020204" pitchFamily="34" charset="0"/>
                <a:cs typeface="Open Sans" panose="020B0606030504020204" pitchFamily="34" charset="0"/>
              </a:rPr>
              <a:t>Meets Purpose and Need?</a:t>
            </a:r>
          </a:p>
          <a:p>
            <a:endParaRPr lang="en-US" sz="400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4000">
                <a:solidFill>
                  <a:schemeClr val="bg1"/>
                </a:solidFill>
                <a:latin typeface="Open Sans" panose="020B0606030504020204" pitchFamily="34" charset="0"/>
                <a:ea typeface="Open Sans" panose="020B0606030504020204" pitchFamily="34" charset="0"/>
                <a:cs typeface="Open Sans" panose="020B0606030504020204" pitchFamily="34" charset="0"/>
              </a:rPr>
              <a:t>Reason: Improves safety and efficiency</a:t>
            </a:r>
          </a:p>
          <a:p>
            <a:r>
              <a:rPr lang="en-US" sz="2800"/>
              <a:t> </a:t>
            </a:r>
          </a:p>
        </p:txBody>
      </p:sp>
      <p:grpSp>
        <p:nvGrpSpPr>
          <p:cNvPr id="14" name="Group 13">
            <a:extLst>
              <a:ext uri="{FF2B5EF4-FFF2-40B4-BE49-F238E27FC236}">
                <a16:creationId xmlns:a16="http://schemas.microsoft.com/office/drawing/2014/main" id="{269612E6-E9B3-E96B-CBDF-4393044E54A8}"/>
              </a:ext>
            </a:extLst>
          </p:cNvPr>
          <p:cNvGrpSpPr/>
          <p:nvPr/>
        </p:nvGrpSpPr>
        <p:grpSpPr>
          <a:xfrm>
            <a:off x="8206770" y="5723470"/>
            <a:ext cx="731520" cy="731520"/>
            <a:chOff x="9150192" y="5747004"/>
            <a:chExt cx="731520" cy="731520"/>
          </a:xfrm>
        </p:grpSpPr>
        <p:sp>
          <p:nvSpPr>
            <p:cNvPr id="15" name="Oval 14">
              <a:extLst>
                <a:ext uri="{FF2B5EF4-FFF2-40B4-BE49-F238E27FC236}">
                  <a16:creationId xmlns:a16="http://schemas.microsoft.com/office/drawing/2014/main" id="{F58D3030-7F46-EA6B-0D9E-0A4718DB4744}"/>
                </a:ext>
              </a:extLst>
            </p:cNvPr>
            <p:cNvSpPr/>
            <p:nvPr/>
          </p:nvSpPr>
          <p:spPr>
            <a:xfrm>
              <a:off x="9150192" y="5747004"/>
              <a:ext cx="731520" cy="731520"/>
            </a:xfrm>
            <a:prstGeom prst="ellipse">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Graphic 15" descr="Checkmark with solid fill">
              <a:extLst>
                <a:ext uri="{FF2B5EF4-FFF2-40B4-BE49-F238E27FC236}">
                  <a16:creationId xmlns:a16="http://schemas.microsoft.com/office/drawing/2014/main" id="{E1387E40-4B1C-3D7C-C9BE-32BE8A2B69B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241633" y="5798820"/>
              <a:ext cx="548640" cy="548640"/>
            </a:xfrm>
            <a:prstGeom prst="rect">
              <a:avLst/>
            </a:prstGeom>
          </p:spPr>
        </p:pic>
      </p:grpSp>
      <p:grpSp>
        <p:nvGrpSpPr>
          <p:cNvPr id="4" name="Group 3">
            <a:extLst>
              <a:ext uri="{FF2B5EF4-FFF2-40B4-BE49-F238E27FC236}">
                <a16:creationId xmlns:a16="http://schemas.microsoft.com/office/drawing/2014/main" id="{67BBC45C-147B-2533-E1A6-262F70D0C473}"/>
              </a:ext>
            </a:extLst>
          </p:cNvPr>
          <p:cNvGrpSpPr/>
          <p:nvPr/>
        </p:nvGrpSpPr>
        <p:grpSpPr>
          <a:xfrm>
            <a:off x="-119865" y="1819886"/>
            <a:ext cx="8046720" cy="0"/>
            <a:chOff x="-119865" y="1819886"/>
            <a:chExt cx="8046720" cy="0"/>
          </a:xfrm>
        </p:grpSpPr>
        <p:cxnSp>
          <p:nvCxnSpPr>
            <p:cNvPr id="12" name="Straight Connector 11">
              <a:extLst>
                <a:ext uri="{FF2B5EF4-FFF2-40B4-BE49-F238E27FC236}">
                  <a16:creationId xmlns:a16="http://schemas.microsoft.com/office/drawing/2014/main" id="{DD7D5AA3-B306-8732-328B-692D91FA415F}"/>
                </a:ext>
              </a:extLst>
            </p:cNvPr>
            <p:cNvCxnSpPr>
              <a:cxnSpLocks/>
            </p:cNvCxnSpPr>
            <p:nvPr/>
          </p:nvCxnSpPr>
          <p:spPr>
            <a:xfrm>
              <a:off x="-119865" y="1819886"/>
              <a:ext cx="8046720" cy="0"/>
            </a:xfrm>
            <a:prstGeom prst="line">
              <a:avLst/>
            </a:prstGeom>
            <a:ln w="254000">
              <a:solidFill>
                <a:srgbClr val="223C86"/>
              </a:solidFill>
              <a:prstDash val="solid"/>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E2262B02-A0B9-FFBC-1A2B-49EA35924D47}"/>
                </a:ext>
              </a:extLst>
            </p:cNvPr>
            <p:cNvCxnSpPr>
              <a:cxnSpLocks/>
            </p:cNvCxnSpPr>
            <p:nvPr/>
          </p:nvCxnSpPr>
          <p:spPr>
            <a:xfrm>
              <a:off x="-119865" y="1819886"/>
              <a:ext cx="8046720" cy="0"/>
            </a:xfrm>
            <a:prstGeom prst="line">
              <a:avLst/>
            </a:prstGeom>
            <a:ln w="76200">
              <a:solidFill>
                <a:srgbClr val="FFED00"/>
              </a:solidFill>
              <a:prstDash val="solid"/>
            </a:ln>
          </p:spPr>
          <p:style>
            <a:lnRef idx="1">
              <a:schemeClr val="accent1"/>
            </a:lnRef>
            <a:fillRef idx="0">
              <a:schemeClr val="accent1"/>
            </a:fillRef>
            <a:effectRef idx="0">
              <a:schemeClr val="accent1"/>
            </a:effectRef>
            <a:fontRef idx="minor">
              <a:schemeClr val="tx1"/>
            </a:fontRef>
          </p:style>
        </p:cxnSp>
      </p:grpSp>
      <p:grpSp>
        <p:nvGrpSpPr>
          <p:cNvPr id="2" name="Group 1">
            <a:extLst>
              <a:ext uri="{FF2B5EF4-FFF2-40B4-BE49-F238E27FC236}">
                <a16:creationId xmlns:a16="http://schemas.microsoft.com/office/drawing/2014/main" id="{F8641CEF-ED04-82C0-0ED4-DED8017D3F24}"/>
              </a:ext>
            </a:extLst>
          </p:cNvPr>
          <p:cNvGrpSpPr/>
          <p:nvPr/>
        </p:nvGrpSpPr>
        <p:grpSpPr>
          <a:xfrm>
            <a:off x="5644042" y="3477336"/>
            <a:ext cx="7029771" cy="1315689"/>
            <a:chOff x="5644042" y="2822016"/>
            <a:chExt cx="7029771" cy="1315689"/>
          </a:xfrm>
        </p:grpSpPr>
        <p:sp>
          <p:nvSpPr>
            <p:cNvPr id="6" name="Freeform: Shape 5">
              <a:extLst>
                <a:ext uri="{FF2B5EF4-FFF2-40B4-BE49-F238E27FC236}">
                  <a16:creationId xmlns:a16="http://schemas.microsoft.com/office/drawing/2014/main" id="{79D10394-CDEA-CC69-5692-AA70C3ECA7EE}"/>
                </a:ext>
              </a:extLst>
            </p:cNvPr>
            <p:cNvSpPr/>
            <p:nvPr/>
          </p:nvSpPr>
          <p:spPr>
            <a:xfrm rot="21600000">
              <a:off x="6202102" y="2822016"/>
              <a:ext cx="6471711" cy="1220979"/>
            </a:xfrm>
            <a:custGeom>
              <a:avLst/>
              <a:gdLst>
                <a:gd name="csX0" fmla="*/ 0 w 6471711"/>
                <a:gd name="csY0" fmla="*/ 0 h 1220977"/>
                <a:gd name="csX1" fmla="*/ 5861223 w 6471711"/>
                <a:gd name="csY1" fmla="*/ 0 h 1220977"/>
                <a:gd name="csX2" fmla="*/ 6471711 w 6471711"/>
                <a:gd name="csY2" fmla="*/ 610489 h 1220977"/>
                <a:gd name="csX3" fmla="*/ 5861223 w 6471711"/>
                <a:gd name="csY3" fmla="*/ 1220977 h 1220977"/>
                <a:gd name="csX4" fmla="*/ 0 w 6471711"/>
                <a:gd name="csY4" fmla="*/ 1220977 h 1220977"/>
                <a:gd name="csX5" fmla="*/ 0 w 6471711"/>
                <a:gd name="csY5" fmla="*/ 0 h 1220977"/>
              </a:gdLst>
              <a:ahLst/>
              <a:cxnLst>
                <a:cxn ang="0">
                  <a:pos x="csX0" y="csY0"/>
                </a:cxn>
                <a:cxn ang="0">
                  <a:pos x="csX1" y="csY1"/>
                </a:cxn>
                <a:cxn ang="0">
                  <a:pos x="csX2" y="csY2"/>
                </a:cxn>
                <a:cxn ang="0">
                  <a:pos x="csX3" y="csY3"/>
                </a:cxn>
                <a:cxn ang="0">
                  <a:pos x="csX4" y="csY4"/>
                </a:cxn>
                <a:cxn ang="0">
                  <a:pos x="csX5" y="csY5"/>
                </a:cxn>
              </a:cxnLst>
              <a:rect l="l" t="t" r="r" b="b"/>
              <a:pathLst>
                <a:path w="6471711" h="1220977">
                  <a:moveTo>
                    <a:pt x="6471711" y="1220976"/>
                  </a:moveTo>
                  <a:lnTo>
                    <a:pt x="610488" y="1220976"/>
                  </a:lnTo>
                  <a:lnTo>
                    <a:pt x="0" y="610488"/>
                  </a:lnTo>
                  <a:lnTo>
                    <a:pt x="610488" y="1"/>
                  </a:lnTo>
                  <a:lnTo>
                    <a:pt x="6471711" y="1"/>
                  </a:lnTo>
                  <a:lnTo>
                    <a:pt x="6471711" y="1220976"/>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spcFirstLastPara="0" vert="horz" wrap="square" lIns="843661" tIns="213361" rIns="398272" bIns="213361" numCol="1" spcCol="1270" anchor="ctr" anchorCtr="0">
              <a:noAutofit/>
            </a:bodyPr>
            <a:lstStyle/>
            <a:p>
              <a:pPr marL="0" lvl="0" indent="0" algn="ctr" defTabSz="2489200">
                <a:lnSpc>
                  <a:spcPct val="90000"/>
                </a:lnSpc>
                <a:spcBef>
                  <a:spcPct val="0"/>
                </a:spcBef>
                <a:spcAft>
                  <a:spcPct val="35000"/>
                </a:spcAft>
                <a:buNone/>
              </a:pPr>
              <a:r>
                <a:rPr lang="en-US" sz="5600" kern="1200"/>
                <a:t>Roundabout</a:t>
              </a:r>
            </a:p>
          </p:txBody>
        </p:sp>
        <p:sp>
          <p:nvSpPr>
            <p:cNvPr id="9" name="Oval 8">
              <a:extLst>
                <a:ext uri="{FF2B5EF4-FFF2-40B4-BE49-F238E27FC236}">
                  <a16:creationId xmlns:a16="http://schemas.microsoft.com/office/drawing/2014/main" id="{8A6A5205-09D0-A578-F633-2BAAA8EE4EE0}"/>
                </a:ext>
              </a:extLst>
            </p:cNvPr>
            <p:cNvSpPr/>
            <p:nvPr/>
          </p:nvSpPr>
          <p:spPr>
            <a:xfrm>
              <a:off x="5644042" y="2916728"/>
              <a:ext cx="1220977" cy="1220977"/>
            </a:xfrm>
            <a:prstGeom prst="ellipse">
              <a:avLst/>
            </a:prstGeom>
          </p:spPr>
          <p:style>
            <a:lnRef idx="1">
              <a:schemeClr val="lt1">
                <a:hueOff val="0"/>
                <a:satOff val="0"/>
                <a:lumOff val="0"/>
                <a:alphaOff val="0"/>
              </a:schemeClr>
            </a:lnRef>
            <a:fillRef idx="1">
              <a:schemeClr val="accent1">
                <a:tint val="50000"/>
                <a:hueOff val="0"/>
                <a:satOff val="0"/>
                <a:lumOff val="0"/>
                <a:alphaOff val="0"/>
              </a:schemeClr>
            </a:fillRef>
            <a:effectRef idx="1">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grpSp>
      <p:pic>
        <p:nvPicPr>
          <p:cNvPr id="10" name="Graphic 9" descr="Arrow circle with solid fill">
            <a:extLst>
              <a:ext uri="{FF2B5EF4-FFF2-40B4-BE49-F238E27FC236}">
                <a16:creationId xmlns:a16="http://schemas.microsoft.com/office/drawing/2014/main" id="{88BCAFA6-0F61-85DB-DC68-443465F619B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496841" y="3497580"/>
            <a:ext cx="1441001" cy="1441001"/>
          </a:xfrm>
          <a:prstGeom prst="rect">
            <a:avLst/>
          </a:prstGeom>
        </p:spPr>
      </p:pic>
      <p:sp>
        <p:nvSpPr>
          <p:cNvPr id="18" name="Text Placeholder 4">
            <a:extLst>
              <a:ext uri="{FF2B5EF4-FFF2-40B4-BE49-F238E27FC236}">
                <a16:creationId xmlns:a16="http://schemas.microsoft.com/office/drawing/2014/main" id="{56209F03-A691-7800-27D0-AF71C3CF040C}"/>
              </a:ext>
            </a:extLst>
          </p:cNvPr>
          <p:cNvSpPr txBox="1">
            <a:spLocks/>
          </p:cNvSpPr>
          <p:nvPr/>
        </p:nvSpPr>
        <p:spPr>
          <a:xfrm>
            <a:off x="914399" y="582287"/>
            <a:ext cx="15620571" cy="15240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7200" b="1">
                <a:solidFill>
                  <a:schemeClr val="bg1"/>
                </a:solidFill>
                <a:latin typeface="Open Sans" panose="020B0606030504020204" pitchFamily="34" charset="0"/>
                <a:ea typeface="Open Sans" panose="020B0606030504020204" pitchFamily="34" charset="0"/>
                <a:cs typeface="Open Sans" panose="020B0606030504020204" pitchFamily="34" charset="0"/>
              </a:rPr>
              <a:t>Preferred Alternative</a:t>
            </a:r>
          </a:p>
        </p:txBody>
      </p:sp>
    </p:spTree>
    <p:extLst>
      <p:ext uri="{BB962C8B-B14F-4D97-AF65-F5344CB8AC3E}">
        <p14:creationId xmlns:p14="http://schemas.microsoft.com/office/powerpoint/2010/main" val="3855653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8F9C64-79F3-D668-72BA-B0E69AE8A283}"/>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C43F44BD-479B-8CA7-45D2-003CFAB9C704}"/>
              </a:ext>
            </a:extLst>
          </p:cNvPr>
          <p:cNvSpPr>
            <a:spLocks noGrp="1"/>
          </p:cNvSpPr>
          <p:nvPr>
            <p:ph type="body" sz="quarter" idx="10"/>
          </p:nvPr>
        </p:nvSpPr>
        <p:spPr/>
        <p:txBody>
          <a:bodyPr>
            <a:normAutofit/>
          </a:bodyPr>
          <a:lstStyle/>
          <a:p>
            <a:r>
              <a:rPr lang="en-US"/>
              <a:t>Roundabout </a:t>
            </a:r>
            <a:r>
              <a:rPr lang="en-US" sz="7200">
                <a:solidFill>
                  <a:schemeClr val="bg1"/>
                </a:solidFill>
                <a:latin typeface="Open Sans" panose="020B0606030504020204" pitchFamily="34" charset="0"/>
                <a:ea typeface="Open Sans" panose="020B0606030504020204" pitchFamily="34" charset="0"/>
                <a:cs typeface="Open Sans" panose="020B0606030504020204" pitchFamily="34" charset="0"/>
              </a:rPr>
              <a:t>Benefits</a:t>
            </a:r>
          </a:p>
        </p:txBody>
      </p:sp>
      <p:sp>
        <p:nvSpPr>
          <p:cNvPr id="2" name="TextBox 1">
            <a:extLst>
              <a:ext uri="{FF2B5EF4-FFF2-40B4-BE49-F238E27FC236}">
                <a16:creationId xmlns:a16="http://schemas.microsoft.com/office/drawing/2014/main" id="{E6C70CD8-191A-C049-DB0E-F3DAC992016C}"/>
              </a:ext>
            </a:extLst>
          </p:cNvPr>
          <p:cNvSpPr txBox="1"/>
          <p:nvPr/>
        </p:nvSpPr>
        <p:spPr>
          <a:xfrm>
            <a:off x="919980" y="2436791"/>
            <a:ext cx="10494779" cy="6155531"/>
          </a:xfrm>
          <a:prstGeom prst="rect">
            <a:avLst/>
          </a:prstGeom>
          <a:noFill/>
        </p:spPr>
        <p:txBody>
          <a:bodyPr wrap="square" lIns="91440" tIns="45720" rIns="91440" bIns="45720" rtlCol="0" anchor="t">
            <a:spAutoFit/>
          </a:bodyPr>
          <a:lstStyle/>
          <a:p>
            <a:pPr marL="457200" indent="-457200">
              <a:buFont typeface="Arial" panose="020B0604020202020204" pitchFamily="34" charset="0"/>
              <a:buChar char="•"/>
            </a:pPr>
            <a:r>
              <a:rPr lang="en-US" sz="4800">
                <a:solidFill>
                  <a:schemeClr val="bg1"/>
                </a:solidFill>
                <a:latin typeface="Open Sans"/>
                <a:ea typeface="Open Sans"/>
                <a:cs typeface="Open Sans"/>
              </a:rPr>
              <a:t>90% reduction in fatal and incapacitating crashes</a:t>
            </a:r>
            <a:endParaRPr lang="en-US" sz="480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marL="457200" indent="-457200">
              <a:buFont typeface="Arial" panose="020B0604020202020204" pitchFamily="34" charset="0"/>
              <a:buChar char="•"/>
            </a:pPr>
            <a:r>
              <a:rPr lang="en-US" sz="4800">
                <a:solidFill>
                  <a:schemeClr val="bg1"/>
                </a:solidFill>
                <a:latin typeface="Open Sans"/>
                <a:ea typeface="Open Sans"/>
                <a:cs typeface="Open Sans"/>
              </a:rPr>
              <a:t>76% reduction in all injury crashes</a:t>
            </a:r>
          </a:p>
          <a:p>
            <a:pPr marL="457200" indent="-457200">
              <a:buFont typeface="Arial" panose="020B0604020202020204" pitchFamily="34" charset="0"/>
              <a:buChar char="•"/>
            </a:pPr>
            <a:r>
              <a:rPr lang="en-US" sz="4800">
                <a:solidFill>
                  <a:schemeClr val="bg1"/>
                </a:solidFill>
                <a:latin typeface="Open Sans" panose="020B0606030504020204" pitchFamily="34" charset="0"/>
                <a:ea typeface="Open Sans" panose="020B0606030504020204" pitchFamily="34" charset="0"/>
                <a:cs typeface="Open Sans" panose="020B0606030504020204" pitchFamily="34" charset="0"/>
              </a:rPr>
              <a:t>Designed to lower speed</a:t>
            </a:r>
          </a:p>
          <a:p>
            <a:pPr marL="457200" indent="-457200">
              <a:buFont typeface="Arial,Sans-Serif" panose="020B0604020202020204" pitchFamily="34" charset="0"/>
              <a:buChar char="•"/>
            </a:pPr>
            <a:r>
              <a:rPr lang="en-US" sz="4800">
                <a:solidFill>
                  <a:schemeClr val="bg1"/>
                </a:solidFill>
                <a:latin typeface="Open Sans"/>
                <a:ea typeface="Open Sans"/>
                <a:cs typeface="Open Sans"/>
              </a:rPr>
              <a:t>30-50% capacity increase</a:t>
            </a:r>
          </a:p>
          <a:p>
            <a:pPr marL="457200" indent="-457200">
              <a:buFont typeface="Arial,Sans-Serif" panose="020B0604020202020204" pitchFamily="34" charset="0"/>
              <a:buChar char="•"/>
            </a:pPr>
            <a:r>
              <a:rPr lang="en-US" sz="4800">
                <a:solidFill>
                  <a:schemeClr val="bg1"/>
                </a:solidFill>
                <a:latin typeface="Open Sans"/>
                <a:ea typeface="Open Sans"/>
                <a:cs typeface="Open Sans"/>
              </a:rPr>
              <a:t>No equipment maintenance</a:t>
            </a:r>
          </a:p>
          <a:p>
            <a:pPr marL="457200" indent="-457200">
              <a:buFont typeface="Arial,Sans-Serif" panose="020B0604020202020204" pitchFamily="34" charset="0"/>
              <a:buChar char="•"/>
            </a:pPr>
            <a:r>
              <a:rPr lang="en-US" sz="4800">
                <a:solidFill>
                  <a:schemeClr val="bg1"/>
                </a:solidFill>
                <a:latin typeface="Open Sans"/>
                <a:ea typeface="Open Sans"/>
                <a:cs typeface="Open Sans"/>
              </a:rPr>
              <a:t>Traffic calming</a:t>
            </a:r>
          </a:p>
          <a:p>
            <a:pPr marL="285750" indent="-285750">
              <a:buFont typeface="Arial" panose="020B0604020202020204" pitchFamily="34" charset="0"/>
              <a:buChar char="•"/>
            </a:pPr>
            <a:endParaRPr lang="en-US" sz="400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3" name="TextBox 2">
            <a:extLst>
              <a:ext uri="{FF2B5EF4-FFF2-40B4-BE49-F238E27FC236}">
                <a16:creationId xmlns:a16="http://schemas.microsoft.com/office/drawing/2014/main" id="{D0161DD5-5EAE-6AC0-FAB1-DC9A04B1C088}"/>
              </a:ext>
            </a:extLst>
          </p:cNvPr>
          <p:cNvSpPr txBox="1"/>
          <p:nvPr/>
        </p:nvSpPr>
        <p:spPr>
          <a:xfrm>
            <a:off x="935559" y="8173536"/>
            <a:ext cx="778912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i="1">
                <a:solidFill>
                  <a:schemeClr val="bg1"/>
                </a:solidFill>
                <a:ea typeface="Calibri"/>
                <a:cs typeface="Calibri"/>
              </a:rPr>
              <a:t>Source: Insurance Institute for Highway Safety</a:t>
            </a:r>
          </a:p>
        </p:txBody>
      </p:sp>
      <p:pic>
        <p:nvPicPr>
          <p:cNvPr id="8" name="Picture 7">
            <a:extLst>
              <a:ext uri="{FF2B5EF4-FFF2-40B4-BE49-F238E27FC236}">
                <a16:creationId xmlns:a16="http://schemas.microsoft.com/office/drawing/2014/main" id="{677457C6-B0B7-279B-4E20-FC66FA12CB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6871" y="0"/>
            <a:ext cx="6429857" cy="10287000"/>
          </a:xfrm>
          <a:prstGeom prst="rect">
            <a:avLst/>
          </a:prstGeom>
        </p:spPr>
      </p:pic>
    </p:spTree>
    <p:extLst>
      <p:ext uri="{BB962C8B-B14F-4D97-AF65-F5344CB8AC3E}">
        <p14:creationId xmlns:p14="http://schemas.microsoft.com/office/powerpoint/2010/main" val="968102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585905-F8D0-295E-A186-6D1A8F934830}"/>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E8035142-79E5-C338-A4A3-83E2A0042F37}"/>
              </a:ext>
            </a:extLst>
          </p:cNvPr>
          <p:cNvGrpSpPr/>
          <p:nvPr/>
        </p:nvGrpSpPr>
        <p:grpSpPr>
          <a:xfrm>
            <a:off x="-119865" y="1819886"/>
            <a:ext cx="8046720" cy="0"/>
            <a:chOff x="-119865" y="1819886"/>
            <a:chExt cx="8046720" cy="0"/>
          </a:xfrm>
        </p:grpSpPr>
        <p:cxnSp>
          <p:nvCxnSpPr>
            <p:cNvPr id="13" name="Straight Connector 12">
              <a:extLst>
                <a:ext uri="{FF2B5EF4-FFF2-40B4-BE49-F238E27FC236}">
                  <a16:creationId xmlns:a16="http://schemas.microsoft.com/office/drawing/2014/main" id="{BE292F7E-703B-0D89-6C50-BC7A5ED30711}"/>
                </a:ext>
              </a:extLst>
            </p:cNvPr>
            <p:cNvCxnSpPr>
              <a:cxnSpLocks/>
            </p:cNvCxnSpPr>
            <p:nvPr/>
          </p:nvCxnSpPr>
          <p:spPr>
            <a:xfrm>
              <a:off x="-119865" y="1819886"/>
              <a:ext cx="8046720" cy="0"/>
            </a:xfrm>
            <a:prstGeom prst="line">
              <a:avLst/>
            </a:prstGeom>
            <a:ln w="254000">
              <a:solidFill>
                <a:srgbClr val="223C86"/>
              </a:solidFill>
              <a:prstDash val="solid"/>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9AC2667-C3F7-DDCA-6A0D-6C7E9C99A204}"/>
                </a:ext>
              </a:extLst>
            </p:cNvPr>
            <p:cNvCxnSpPr>
              <a:cxnSpLocks/>
            </p:cNvCxnSpPr>
            <p:nvPr/>
          </p:nvCxnSpPr>
          <p:spPr>
            <a:xfrm>
              <a:off x="-119865" y="1819886"/>
              <a:ext cx="8046720" cy="0"/>
            </a:xfrm>
            <a:prstGeom prst="line">
              <a:avLst/>
            </a:prstGeom>
            <a:ln w="76200">
              <a:solidFill>
                <a:srgbClr val="FFED00"/>
              </a:solidFill>
              <a:prstDash val="solid"/>
            </a:ln>
          </p:spPr>
          <p:style>
            <a:lnRef idx="1">
              <a:schemeClr val="accent1"/>
            </a:lnRef>
            <a:fillRef idx="0">
              <a:schemeClr val="accent1"/>
            </a:fillRef>
            <a:effectRef idx="0">
              <a:schemeClr val="accent1"/>
            </a:effectRef>
            <a:fontRef idx="minor">
              <a:schemeClr val="tx1"/>
            </a:fontRef>
          </p:style>
        </p:cxnSp>
      </p:grpSp>
      <p:graphicFrame>
        <p:nvGraphicFramePr>
          <p:cNvPr id="3" name="Table 2">
            <a:extLst>
              <a:ext uri="{FF2B5EF4-FFF2-40B4-BE49-F238E27FC236}">
                <a16:creationId xmlns:a16="http://schemas.microsoft.com/office/drawing/2014/main" id="{9D2C5E4A-8494-BBFF-08B4-88001577EB11}"/>
              </a:ext>
            </a:extLst>
          </p:cNvPr>
          <p:cNvGraphicFramePr>
            <a:graphicFrameLocks noGrp="1"/>
          </p:cNvGraphicFramePr>
          <p:nvPr>
            <p:extLst>
              <p:ext uri="{D42A27DB-BD31-4B8C-83A1-F6EECF244321}">
                <p14:modId xmlns:p14="http://schemas.microsoft.com/office/powerpoint/2010/main" val="801020267"/>
              </p:ext>
            </p:extLst>
          </p:nvPr>
        </p:nvGraphicFramePr>
        <p:xfrm>
          <a:off x="1851520" y="2780955"/>
          <a:ext cx="14630400" cy="4682094"/>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596238635"/>
                    </a:ext>
                  </a:extLst>
                </a:gridCol>
                <a:gridCol w="3657600">
                  <a:extLst>
                    <a:ext uri="{9D8B030D-6E8A-4147-A177-3AD203B41FA5}">
                      <a16:colId xmlns:a16="http://schemas.microsoft.com/office/drawing/2014/main" val="149405891"/>
                    </a:ext>
                  </a:extLst>
                </a:gridCol>
                <a:gridCol w="3657600">
                  <a:extLst>
                    <a:ext uri="{9D8B030D-6E8A-4147-A177-3AD203B41FA5}">
                      <a16:colId xmlns:a16="http://schemas.microsoft.com/office/drawing/2014/main" val="3030389792"/>
                    </a:ext>
                  </a:extLst>
                </a:gridCol>
                <a:gridCol w="3657600">
                  <a:extLst>
                    <a:ext uri="{9D8B030D-6E8A-4147-A177-3AD203B41FA5}">
                      <a16:colId xmlns:a16="http://schemas.microsoft.com/office/drawing/2014/main" val="1483167545"/>
                    </a:ext>
                  </a:extLst>
                </a:gridCol>
              </a:tblGrid>
              <a:tr h="595623">
                <a:tc gridSpan="2">
                  <a:txBody>
                    <a:bodyPr/>
                    <a:lstStyle/>
                    <a:p>
                      <a:pPr algn="ctr"/>
                      <a:r>
                        <a:rPr lang="en-US" sz="4400"/>
                        <a:t>All-Way Stop Controlled</a:t>
                      </a:r>
                    </a:p>
                  </a:txBody>
                  <a:tcPr>
                    <a:solidFill>
                      <a:srgbClr val="173184"/>
                    </a:solidFill>
                  </a:tcPr>
                </a:tc>
                <a:tc hMerge="1">
                  <a:txBody>
                    <a:bodyPr/>
                    <a:lstStyle/>
                    <a:p>
                      <a:endParaRPr lang="en-US"/>
                    </a:p>
                  </a:txBody>
                  <a:tcPr/>
                </a:tc>
                <a:tc gridSpan="2">
                  <a:txBody>
                    <a:bodyPr/>
                    <a:lstStyle/>
                    <a:p>
                      <a:pPr lvl="0" algn="ctr">
                        <a:buNone/>
                      </a:pPr>
                      <a:r>
                        <a:rPr lang="en-US" sz="4400"/>
                        <a:t>Roundabout</a:t>
                      </a:r>
                      <a:endParaRPr lang="en-US" sz="4400" b="1" i="0" u="none" strike="noStrike" noProof="0">
                        <a:solidFill>
                          <a:srgbClr val="FFFFFF"/>
                        </a:solidFill>
                        <a:latin typeface="Calibri"/>
                        <a:ea typeface="Calibri"/>
                        <a:cs typeface="Calibri"/>
                      </a:endParaRPr>
                    </a:p>
                  </a:txBody>
                  <a:tcPr>
                    <a:solidFill>
                      <a:srgbClr val="173184"/>
                    </a:solidFill>
                  </a:tcPr>
                </a:tc>
                <a:tc hMerge="1">
                  <a:txBody>
                    <a:bodyPr/>
                    <a:lstStyle/>
                    <a:p>
                      <a:endParaRPr lang="en-US"/>
                    </a:p>
                  </a:txBody>
                  <a:tcPr/>
                </a:tc>
                <a:extLst>
                  <a:ext uri="{0D108BD9-81ED-4DB2-BD59-A6C34878D82A}">
                    <a16:rowId xmlns:a16="http://schemas.microsoft.com/office/drawing/2014/main" val="3950694758"/>
                  </a:ext>
                </a:extLst>
              </a:tr>
              <a:tr h="902574">
                <a:tc>
                  <a:txBody>
                    <a:bodyPr/>
                    <a:lstStyle/>
                    <a:p>
                      <a:pPr algn="ctr"/>
                      <a:r>
                        <a:rPr lang="en-US" sz="3200"/>
                        <a:t>LOS</a:t>
                      </a:r>
                    </a:p>
                  </a:txBody>
                  <a:tcPr anchor="ctr"/>
                </a:tc>
                <a:tc>
                  <a:txBody>
                    <a:bodyPr/>
                    <a:lstStyle/>
                    <a:p>
                      <a:pPr algn="ctr"/>
                      <a:r>
                        <a:rPr lang="en-US" sz="3200"/>
                        <a:t>Delay Times</a:t>
                      </a:r>
                    </a:p>
                  </a:txBody>
                  <a:tcPr anchor="ctr"/>
                </a:tc>
                <a:tc>
                  <a:txBody>
                    <a:bodyPr/>
                    <a:lstStyle/>
                    <a:p>
                      <a:pPr algn="ctr"/>
                      <a:r>
                        <a:rPr lang="en-US" sz="3200"/>
                        <a:t>LOS</a:t>
                      </a:r>
                    </a:p>
                  </a:txBody>
                  <a:tcPr anchor="ctr"/>
                </a:tc>
                <a:tc>
                  <a:txBody>
                    <a:bodyPr/>
                    <a:lstStyle/>
                    <a:p>
                      <a:pPr algn="ctr"/>
                      <a:r>
                        <a:rPr lang="en-US" sz="3200"/>
                        <a:t>Delay Times</a:t>
                      </a:r>
                    </a:p>
                  </a:txBody>
                  <a:tcPr anchor="ctr"/>
                </a:tc>
                <a:extLst>
                  <a:ext uri="{0D108BD9-81ED-4DB2-BD59-A6C34878D82A}">
                    <a16:rowId xmlns:a16="http://schemas.microsoft.com/office/drawing/2014/main" val="410537195"/>
                  </a:ext>
                </a:extLst>
              </a:tr>
              <a:tr h="902574">
                <a:tc>
                  <a:txBody>
                    <a:bodyPr/>
                    <a:lstStyle/>
                    <a:p>
                      <a:pPr algn="ctr"/>
                      <a:endParaRPr lang="en-US" sz="3200"/>
                    </a:p>
                  </a:txBody>
                  <a:tcPr anchor="ctr">
                    <a:solidFill>
                      <a:schemeClr val="accent2">
                        <a:lumMod val="20000"/>
                        <a:lumOff val="80000"/>
                      </a:schemeClr>
                    </a:solidFill>
                  </a:tcPr>
                </a:tc>
                <a:tc>
                  <a:txBody>
                    <a:bodyPr/>
                    <a:lstStyle/>
                    <a:p>
                      <a:pPr algn="ctr"/>
                      <a:endParaRPr lang="en-US" sz="3200"/>
                    </a:p>
                    <a:p>
                      <a:pPr algn="ctr"/>
                      <a:endParaRPr lang="en-US" sz="3200"/>
                    </a:p>
                    <a:p>
                      <a:pPr algn="ctr"/>
                      <a:endParaRPr lang="en-US" sz="3200"/>
                    </a:p>
                    <a:p>
                      <a:pPr algn="ctr"/>
                      <a:endParaRPr lang="en-US" sz="3200"/>
                    </a:p>
                    <a:p>
                      <a:pPr algn="ctr"/>
                      <a:r>
                        <a:rPr lang="en-US" sz="3200" b="1"/>
                        <a:t>5+ minutes</a:t>
                      </a:r>
                    </a:p>
                    <a:p>
                      <a:pPr algn="ctr"/>
                      <a:endParaRPr lang="en-US" sz="3200"/>
                    </a:p>
                  </a:txBody>
                  <a:tcPr anchor="ctr">
                    <a:solidFill>
                      <a:schemeClr val="accent2">
                        <a:lumMod val="20000"/>
                        <a:lumOff val="80000"/>
                      </a:schemeClr>
                    </a:solidFill>
                  </a:tcPr>
                </a:tc>
                <a:tc>
                  <a:txBody>
                    <a:bodyPr/>
                    <a:lstStyle/>
                    <a:p>
                      <a:pPr algn="ctr"/>
                      <a:endParaRPr lang="en-US" sz="3200"/>
                    </a:p>
                  </a:txBody>
                  <a:tcPr anchor="ctr">
                    <a:solidFill>
                      <a:schemeClr val="accent3">
                        <a:lumMod val="20000"/>
                        <a:lumOff val="80000"/>
                      </a:schemeClr>
                    </a:solidFill>
                  </a:tcPr>
                </a:tc>
                <a:tc>
                  <a:txBody>
                    <a:bodyPr/>
                    <a:lstStyle/>
                    <a:p>
                      <a:pPr algn="ctr"/>
                      <a:endParaRPr lang="en-US" sz="3200"/>
                    </a:p>
                    <a:p>
                      <a:pPr algn="ctr"/>
                      <a:endParaRPr lang="en-US" sz="3200"/>
                    </a:p>
                    <a:p>
                      <a:pPr algn="ctr"/>
                      <a:endParaRPr lang="en-US" sz="3200"/>
                    </a:p>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a:t>7 seconds</a:t>
                      </a:r>
                      <a:endParaRPr lang="en-US" sz="3200"/>
                    </a:p>
                  </a:txBody>
                  <a:tcPr anchor="ctr">
                    <a:solidFill>
                      <a:schemeClr val="accent3">
                        <a:lumMod val="20000"/>
                        <a:lumOff val="80000"/>
                      </a:schemeClr>
                    </a:solidFill>
                  </a:tcPr>
                </a:tc>
                <a:extLst>
                  <a:ext uri="{0D108BD9-81ED-4DB2-BD59-A6C34878D82A}">
                    <a16:rowId xmlns:a16="http://schemas.microsoft.com/office/drawing/2014/main" val="1362993955"/>
                  </a:ext>
                </a:extLst>
              </a:tr>
            </a:tbl>
          </a:graphicData>
        </a:graphic>
      </p:graphicFrame>
      <p:sp>
        <p:nvSpPr>
          <p:cNvPr id="11" name="Text Placeholder 4">
            <a:extLst>
              <a:ext uri="{FF2B5EF4-FFF2-40B4-BE49-F238E27FC236}">
                <a16:creationId xmlns:a16="http://schemas.microsoft.com/office/drawing/2014/main" id="{84DF7AB4-B8D7-5492-9D9F-AE463E1D4B6C}"/>
              </a:ext>
            </a:extLst>
          </p:cNvPr>
          <p:cNvSpPr txBox="1">
            <a:spLocks noGrp="1"/>
          </p:cNvSpPr>
          <p:nvPr>
            <p:ph type="body" sz="quarter" idx="10"/>
          </p:nvPr>
        </p:nvSpPr>
        <p:spPr>
          <a:xfrm>
            <a:off x="914399" y="582287"/>
            <a:ext cx="15620571" cy="15240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7200" b="1">
                <a:solidFill>
                  <a:schemeClr val="bg1"/>
                </a:solidFill>
                <a:latin typeface="Open Sans" panose="020B0606030504020204" pitchFamily="34" charset="0"/>
                <a:ea typeface="Open Sans" panose="020B0606030504020204" pitchFamily="34" charset="0"/>
                <a:cs typeface="Open Sans" panose="020B0606030504020204" pitchFamily="34" charset="0"/>
              </a:rPr>
              <a:t>Level of Service (LOS) - 2048</a:t>
            </a:r>
          </a:p>
        </p:txBody>
      </p:sp>
      <p:pic>
        <p:nvPicPr>
          <p:cNvPr id="17" name="Graphic 16" descr="Stopwatch with solid fill">
            <a:extLst>
              <a:ext uri="{FF2B5EF4-FFF2-40B4-BE49-F238E27FC236}">
                <a16:creationId xmlns:a16="http://schemas.microsoft.com/office/drawing/2014/main" id="{512A1D35-C58B-CEE6-42A8-F2F91F12AAB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404002" y="4531954"/>
            <a:ext cx="1828800" cy="1828800"/>
          </a:xfrm>
          <a:prstGeom prst="rect">
            <a:avLst/>
          </a:prstGeom>
        </p:spPr>
      </p:pic>
      <p:pic>
        <p:nvPicPr>
          <p:cNvPr id="21" name="Graphic 20" descr="Stopwatch with solid fill">
            <a:extLst>
              <a:ext uri="{FF2B5EF4-FFF2-40B4-BE49-F238E27FC236}">
                <a16:creationId xmlns:a16="http://schemas.microsoft.com/office/drawing/2014/main" id="{ADBD3EAD-F0FC-95D6-39ED-6EAC032D9BB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3727911" y="4531954"/>
            <a:ext cx="1828800" cy="1828800"/>
          </a:xfrm>
          <a:prstGeom prst="rect">
            <a:avLst/>
          </a:prstGeom>
        </p:spPr>
      </p:pic>
      <p:grpSp>
        <p:nvGrpSpPr>
          <p:cNvPr id="34" name="Group 33">
            <a:extLst>
              <a:ext uri="{FF2B5EF4-FFF2-40B4-BE49-F238E27FC236}">
                <a16:creationId xmlns:a16="http://schemas.microsoft.com/office/drawing/2014/main" id="{0DC3B22F-FB9A-417A-DB11-50D258C60470}"/>
              </a:ext>
            </a:extLst>
          </p:cNvPr>
          <p:cNvGrpSpPr/>
          <p:nvPr/>
        </p:nvGrpSpPr>
        <p:grpSpPr>
          <a:xfrm>
            <a:off x="2432713" y="4636923"/>
            <a:ext cx="2603632" cy="2603632"/>
            <a:chOff x="2432713" y="4636923"/>
            <a:chExt cx="2603632" cy="2603632"/>
          </a:xfrm>
        </p:grpSpPr>
        <p:pic>
          <p:nvPicPr>
            <p:cNvPr id="29" name="Graphic 28" descr="Paper with solid fill">
              <a:extLst>
                <a:ext uri="{FF2B5EF4-FFF2-40B4-BE49-F238E27FC236}">
                  <a16:creationId xmlns:a16="http://schemas.microsoft.com/office/drawing/2014/main" id="{33A902CA-D20A-FDEE-2D56-E35EE79A87E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432713" y="4636923"/>
              <a:ext cx="2603632" cy="2603632"/>
            </a:xfrm>
            <a:prstGeom prst="rect">
              <a:avLst/>
            </a:prstGeom>
          </p:spPr>
        </p:pic>
        <p:sp>
          <p:nvSpPr>
            <p:cNvPr id="33" name="TextBox 32">
              <a:extLst>
                <a:ext uri="{FF2B5EF4-FFF2-40B4-BE49-F238E27FC236}">
                  <a16:creationId xmlns:a16="http://schemas.microsoft.com/office/drawing/2014/main" id="{F9E2826E-764D-D71C-7BE4-EE4D11ABD64E}"/>
                </a:ext>
              </a:extLst>
            </p:cNvPr>
            <p:cNvSpPr txBox="1"/>
            <p:nvPr/>
          </p:nvSpPr>
          <p:spPr>
            <a:xfrm>
              <a:off x="2906134" y="5414547"/>
              <a:ext cx="1656790" cy="1323439"/>
            </a:xfrm>
            <a:prstGeom prst="rect">
              <a:avLst/>
            </a:prstGeom>
            <a:noFill/>
          </p:spPr>
          <p:txBody>
            <a:bodyPr wrap="square" rtlCol="0">
              <a:spAutoFit/>
            </a:bodyPr>
            <a:lstStyle/>
            <a:p>
              <a:pPr algn="ctr"/>
              <a:r>
                <a:rPr lang="en-US" sz="8000" b="1"/>
                <a:t>F</a:t>
              </a:r>
            </a:p>
          </p:txBody>
        </p:sp>
      </p:grpSp>
      <p:grpSp>
        <p:nvGrpSpPr>
          <p:cNvPr id="35" name="Group 34">
            <a:extLst>
              <a:ext uri="{FF2B5EF4-FFF2-40B4-BE49-F238E27FC236}">
                <a16:creationId xmlns:a16="http://schemas.microsoft.com/office/drawing/2014/main" id="{961CEC8E-CBA6-28C4-D6DC-7707256074DF}"/>
              </a:ext>
            </a:extLst>
          </p:cNvPr>
          <p:cNvGrpSpPr/>
          <p:nvPr/>
        </p:nvGrpSpPr>
        <p:grpSpPr>
          <a:xfrm>
            <a:off x="9678540" y="4589879"/>
            <a:ext cx="2603632" cy="2603632"/>
            <a:chOff x="2432713" y="4636923"/>
            <a:chExt cx="2603632" cy="2603632"/>
          </a:xfrm>
        </p:grpSpPr>
        <p:pic>
          <p:nvPicPr>
            <p:cNvPr id="37" name="Graphic 36" descr="Paper with solid fill">
              <a:extLst>
                <a:ext uri="{FF2B5EF4-FFF2-40B4-BE49-F238E27FC236}">
                  <a16:creationId xmlns:a16="http://schemas.microsoft.com/office/drawing/2014/main" id="{0006F113-CB96-8C2B-F95B-865704C1126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432713" y="4636923"/>
              <a:ext cx="2603632" cy="2603632"/>
            </a:xfrm>
            <a:prstGeom prst="rect">
              <a:avLst/>
            </a:prstGeom>
          </p:spPr>
        </p:pic>
        <p:sp>
          <p:nvSpPr>
            <p:cNvPr id="38" name="TextBox 37">
              <a:extLst>
                <a:ext uri="{FF2B5EF4-FFF2-40B4-BE49-F238E27FC236}">
                  <a16:creationId xmlns:a16="http://schemas.microsoft.com/office/drawing/2014/main" id="{0814AB5F-295F-E7F0-4B22-89C23D1F75CC}"/>
                </a:ext>
              </a:extLst>
            </p:cNvPr>
            <p:cNvSpPr txBox="1"/>
            <p:nvPr/>
          </p:nvSpPr>
          <p:spPr>
            <a:xfrm>
              <a:off x="2906134" y="5414547"/>
              <a:ext cx="1656790" cy="1323439"/>
            </a:xfrm>
            <a:prstGeom prst="rect">
              <a:avLst/>
            </a:prstGeom>
            <a:noFill/>
          </p:spPr>
          <p:txBody>
            <a:bodyPr wrap="square" rtlCol="0">
              <a:spAutoFit/>
            </a:bodyPr>
            <a:lstStyle/>
            <a:p>
              <a:pPr algn="ctr"/>
              <a:r>
                <a:rPr lang="en-US" sz="8000" b="1"/>
                <a:t>A</a:t>
              </a:r>
            </a:p>
          </p:txBody>
        </p:sp>
      </p:grpSp>
    </p:spTree>
    <p:extLst>
      <p:ext uri="{BB962C8B-B14F-4D97-AF65-F5344CB8AC3E}">
        <p14:creationId xmlns:p14="http://schemas.microsoft.com/office/powerpoint/2010/main" val="3674960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DEA31A-E695-D0BE-246D-F6CEEA52343A}"/>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3A94DEED-939C-5C16-D26B-B866FE4B0BB6}"/>
              </a:ext>
            </a:extLst>
          </p:cNvPr>
          <p:cNvSpPr>
            <a:spLocks noGrp="1"/>
          </p:cNvSpPr>
          <p:nvPr>
            <p:ph type="body" sz="quarter" idx="10"/>
          </p:nvPr>
        </p:nvSpPr>
        <p:spPr/>
        <p:txBody>
          <a:bodyPr>
            <a:normAutofit/>
          </a:bodyPr>
          <a:lstStyle/>
          <a:p>
            <a:r>
              <a:rPr lang="en-US" sz="7200">
                <a:solidFill>
                  <a:schemeClr val="bg1"/>
                </a:solidFill>
                <a:latin typeface="Open Sans" panose="020B0606030504020204" pitchFamily="34" charset="0"/>
                <a:ea typeface="Open Sans" panose="020B0606030504020204" pitchFamily="34" charset="0"/>
                <a:cs typeface="Open Sans" panose="020B0606030504020204" pitchFamily="34" charset="0"/>
              </a:rPr>
              <a:t>Conflict Points </a:t>
            </a:r>
          </a:p>
        </p:txBody>
      </p:sp>
      <p:pic>
        <p:nvPicPr>
          <p:cNvPr id="7" name="Picture 6">
            <a:extLst>
              <a:ext uri="{FF2B5EF4-FFF2-40B4-BE49-F238E27FC236}">
                <a16:creationId xmlns:a16="http://schemas.microsoft.com/office/drawing/2014/main" id="{D1DBE66F-892F-E99D-ACA2-D41A60AE279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2453388" y="2271469"/>
            <a:ext cx="13381223" cy="763832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845871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B63031-87B2-57F6-97B3-CA7BE14CFD1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2456E42-3610-DCD0-7B39-DCD87591DA2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rot="5400000">
            <a:off x="5346430" y="-1756014"/>
            <a:ext cx="7627508" cy="15501401"/>
          </a:xfrm>
          <a:prstGeom prst="rect">
            <a:avLst/>
          </a:prstGeom>
          <a:ln>
            <a:noFill/>
          </a:ln>
          <a:effectLst>
            <a:outerShdw blurRad="292100" dist="139700" dir="2700000" algn="tl" rotWithShape="0">
              <a:srgbClr val="333333">
                <a:alpha val="65000"/>
              </a:srgbClr>
            </a:outerShdw>
          </a:effectLst>
        </p:spPr>
      </p:pic>
      <p:sp>
        <p:nvSpPr>
          <p:cNvPr id="2" name="Text Placeholder 1">
            <a:extLst>
              <a:ext uri="{FF2B5EF4-FFF2-40B4-BE49-F238E27FC236}">
                <a16:creationId xmlns:a16="http://schemas.microsoft.com/office/drawing/2014/main" id="{6F47C684-7A8C-448D-54DE-D0620870041E}"/>
              </a:ext>
            </a:extLst>
          </p:cNvPr>
          <p:cNvSpPr>
            <a:spLocks noGrp="1"/>
          </p:cNvSpPr>
          <p:nvPr>
            <p:ph type="body" sz="quarter" idx="10"/>
          </p:nvPr>
        </p:nvSpPr>
        <p:spPr/>
        <p:txBody>
          <a:bodyPr/>
          <a:lstStyle/>
          <a:p>
            <a:r>
              <a:rPr lang="en-US"/>
              <a:t>Proposed Design</a:t>
            </a:r>
          </a:p>
        </p:txBody>
      </p:sp>
    </p:spTree>
    <p:extLst>
      <p:ext uri="{BB962C8B-B14F-4D97-AF65-F5344CB8AC3E}">
        <p14:creationId xmlns:p14="http://schemas.microsoft.com/office/powerpoint/2010/main" val="11552368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FBBE4C-2412-7C18-C461-B239E008743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48CE02C-31FB-17A3-C399-394C3BFC5E32}"/>
              </a:ext>
            </a:extLst>
          </p:cNvPr>
          <p:cNvSpPr txBox="1"/>
          <p:nvPr/>
        </p:nvSpPr>
        <p:spPr>
          <a:xfrm>
            <a:off x="923643" y="2208697"/>
            <a:ext cx="5599077" cy="4216539"/>
          </a:xfrm>
          <a:prstGeom prst="rect">
            <a:avLst/>
          </a:prstGeom>
          <a:noFill/>
        </p:spPr>
        <p:txBody>
          <a:bodyPr wrap="square" rtlCol="0">
            <a:spAutoFit/>
          </a:bodyPr>
          <a:lstStyle/>
          <a:p>
            <a:r>
              <a:rPr lang="en-US" sz="6000" b="1">
                <a:solidFill>
                  <a:schemeClr val="bg1"/>
                </a:solidFill>
                <a:latin typeface="Open Sans" panose="020B0606030504020204" pitchFamily="34" charset="0"/>
                <a:ea typeface="Open Sans" panose="020B0606030504020204" pitchFamily="34" charset="0"/>
                <a:cs typeface="Open Sans" panose="020B0606030504020204" pitchFamily="34" charset="0"/>
              </a:rPr>
              <a:t>Semi-Trailer </a:t>
            </a:r>
          </a:p>
          <a:p>
            <a:r>
              <a:rPr lang="en-US" sz="6000" b="1">
                <a:solidFill>
                  <a:schemeClr val="bg1"/>
                </a:solidFill>
                <a:latin typeface="Open Sans" panose="020B0606030504020204" pitchFamily="34" charset="0"/>
                <a:ea typeface="Open Sans" panose="020B0606030504020204" pitchFamily="34" charset="0"/>
                <a:cs typeface="Open Sans" panose="020B0606030504020204" pitchFamily="34" charset="0"/>
              </a:rPr>
              <a:t>Turning Path</a:t>
            </a:r>
          </a:p>
          <a:p>
            <a:endParaRPr lang="en-US" sz="600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4800">
                <a:solidFill>
                  <a:schemeClr val="bg1"/>
                </a:solidFill>
                <a:latin typeface="Open Sans" panose="020B0606030504020204" pitchFamily="34" charset="0"/>
                <a:ea typeface="Open Sans" panose="020B0606030504020204" pitchFamily="34" charset="0"/>
                <a:cs typeface="Open Sans" panose="020B0606030504020204" pitchFamily="34" charset="0"/>
              </a:rPr>
              <a:t>73 feet long</a:t>
            </a:r>
          </a:p>
          <a:p>
            <a:endParaRPr lang="en-US" sz="4000">
              <a:solidFill>
                <a:schemeClr val="bg1"/>
              </a:solidFill>
            </a:endParaRPr>
          </a:p>
        </p:txBody>
      </p:sp>
      <p:grpSp>
        <p:nvGrpSpPr>
          <p:cNvPr id="4" name="Group 3">
            <a:extLst>
              <a:ext uri="{FF2B5EF4-FFF2-40B4-BE49-F238E27FC236}">
                <a16:creationId xmlns:a16="http://schemas.microsoft.com/office/drawing/2014/main" id="{23BAC977-CF63-96CE-2C0A-85CB0D66FCC0}"/>
              </a:ext>
            </a:extLst>
          </p:cNvPr>
          <p:cNvGrpSpPr/>
          <p:nvPr/>
        </p:nvGrpSpPr>
        <p:grpSpPr>
          <a:xfrm>
            <a:off x="-119865" y="4456406"/>
            <a:ext cx="8046720" cy="0"/>
            <a:chOff x="-119865" y="1819886"/>
            <a:chExt cx="8046720" cy="0"/>
          </a:xfrm>
        </p:grpSpPr>
        <p:cxnSp>
          <p:nvCxnSpPr>
            <p:cNvPr id="5" name="Straight Connector 4">
              <a:extLst>
                <a:ext uri="{FF2B5EF4-FFF2-40B4-BE49-F238E27FC236}">
                  <a16:creationId xmlns:a16="http://schemas.microsoft.com/office/drawing/2014/main" id="{F411C276-59F8-DF4C-6795-E4A9259252B0}"/>
                </a:ext>
              </a:extLst>
            </p:cNvPr>
            <p:cNvCxnSpPr>
              <a:cxnSpLocks/>
            </p:cNvCxnSpPr>
            <p:nvPr/>
          </p:nvCxnSpPr>
          <p:spPr>
            <a:xfrm>
              <a:off x="-119865" y="1819886"/>
              <a:ext cx="8046720" cy="0"/>
            </a:xfrm>
            <a:prstGeom prst="line">
              <a:avLst/>
            </a:prstGeom>
            <a:ln w="254000">
              <a:solidFill>
                <a:srgbClr val="223C86"/>
              </a:solidFill>
              <a:prstDash val="solid"/>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D9A7AF76-B4FC-3F14-99C3-F677BB174314}"/>
                </a:ext>
              </a:extLst>
            </p:cNvPr>
            <p:cNvCxnSpPr>
              <a:cxnSpLocks/>
            </p:cNvCxnSpPr>
            <p:nvPr/>
          </p:nvCxnSpPr>
          <p:spPr>
            <a:xfrm>
              <a:off x="-119865" y="1819886"/>
              <a:ext cx="8046720" cy="0"/>
            </a:xfrm>
            <a:prstGeom prst="line">
              <a:avLst/>
            </a:prstGeom>
            <a:ln w="76200">
              <a:solidFill>
                <a:srgbClr val="FFED00"/>
              </a:solidFill>
              <a:prstDash val="solid"/>
            </a:ln>
          </p:spPr>
          <p:style>
            <a:lnRef idx="1">
              <a:schemeClr val="accent1"/>
            </a:lnRef>
            <a:fillRef idx="0">
              <a:schemeClr val="accent1"/>
            </a:fillRef>
            <a:effectRef idx="0">
              <a:schemeClr val="accent1"/>
            </a:effectRef>
            <a:fontRef idx="minor">
              <a:schemeClr val="tx1"/>
            </a:fontRef>
          </p:style>
        </p:cxnSp>
      </p:grpSp>
      <p:pic>
        <p:nvPicPr>
          <p:cNvPr id="7" name="Picture 6">
            <a:extLst>
              <a:ext uri="{FF2B5EF4-FFF2-40B4-BE49-F238E27FC236}">
                <a16:creationId xmlns:a16="http://schemas.microsoft.com/office/drawing/2014/main" id="{ADB03D60-E8CA-8C97-F3C0-61DA7AE3681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8563462" y="297881"/>
            <a:ext cx="9426826" cy="969123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771995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A00AA-6DFB-8B52-DB69-8C086D4D653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5A2E428-4624-EA18-F366-6B26B386D847}"/>
              </a:ext>
            </a:extLst>
          </p:cNvPr>
          <p:cNvSpPr txBox="1"/>
          <p:nvPr/>
        </p:nvSpPr>
        <p:spPr>
          <a:xfrm>
            <a:off x="929641" y="2255907"/>
            <a:ext cx="6537960" cy="4216539"/>
          </a:xfrm>
          <a:prstGeom prst="rect">
            <a:avLst/>
          </a:prstGeom>
          <a:noFill/>
        </p:spPr>
        <p:txBody>
          <a:bodyPr wrap="square" rtlCol="0">
            <a:spAutoFit/>
          </a:bodyPr>
          <a:lstStyle/>
          <a:p>
            <a:r>
              <a:rPr lang="en-US" sz="6000" b="1">
                <a:solidFill>
                  <a:schemeClr val="bg1"/>
                </a:solidFill>
                <a:latin typeface="Open Sans" panose="020B0606030504020204" pitchFamily="34" charset="0"/>
                <a:ea typeface="Open Sans" panose="020B0606030504020204" pitchFamily="34" charset="0"/>
                <a:cs typeface="Open Sans" panose="020B0606030504020204" pitchFamily="34" charset="0"/>
              </a:rPr>
              <a:t>School Bus Turning Path</a:t>
            </a:r>
          </a:p>
          <a:p>
            <a:endParaRPr lang="en-US" sz="600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4800">
                <a:solidFill>
                  <a:schemeClr val="bg1"/>
                </a:solidFill>
                <a:latin typeface="Open Sans" panose="020B0606030504020204" pitchFamily="34" charset="0"/>
                <a:ea typeface="Open Sans" panose="020B0606030504020204" pitchFamily="34" charset="0"/>
                <a:cs typeface="Open Sans" panose="020B0606030504020204" pitchFamily="34" charset="0"/>
              </a:rPr>
              <a:t>40 feet long</a:t>
            </a:r>
          </a:p>
          <a:p>
            <a:endParaRPr lang="en-US" sz="4000">
              <a:solidFill>
                <a:schemeClr val="bg1"/>
              </a:solidFill>
            </a:endParaRPr>
          </a:p>
        </p:txBody>
      </p:sp>
      <p:grpSp>
        <p:nvGrpSpPr>
          <p:cNvPr id="4" name="Group 3">
            <a:extLst>
              <a:ext uri="{FF2B5EF4-FFF2-40B4-BE49-F238E27FC236}">
                <a16:creationId xmlns:a16="http://schemas.microsoft.com/office/drawing/2014/main" id="{A489ADAF-BA97-C4E8-2EFA-531BC3CC4CFF}"/>
              </a:ext>
            </a:extLst>
          </p:cNvPr>
          <p:cNvGrpSpPr/>
          <p:nvPr/>
        </p:nvGrpSpPr>
        <p:grpSpPr>
          <a:xfrm>
            <a:off x="-119865" y="4456406"/>
            <a:ext cx="8046720" cy="0"/>
            <a:chOff x="-119865" y="1819886"/>
            <a:chExt cx="8046720" cy="0"/>
          </a:xfrm>
        </p:grpSpPr>
        <p:cxnSp>
          <p:nvCxnSpPr>
            <p:cNvPr id="5" name="Straight Connector 4">
              <a:extLst>
                <a:ext uri="{FF2B5EF4-FFF2-40B4-BE49-F238E27FC236}">
                  <a16:creationId xmlns:a16="http://schemas.microsoft.com/office/drawing/2014/main" id="{4F6D3E53-4BD3-40A8-A8C5-33CB2589BF50}"/>
                </a:ext>
              </a:extLst>
            </p:cNvPr>
            <p:cNvCxnSpPr>
              <a:cxnSpLocks/>
            </p:cNvCxnSpPr>
            <p:nvPr/>
          </p:nvCxnSpPr>
          <p:spPr>
            <a:xfrm>
              <a:off x="-119865" y="1819886"/>
              <a:ext cx="8046720" cy="0"/>
            </a:xfrm>
            <a:prstGeom prst="line">
              <a:avLst/>
            </a:prstGeom>
            <a:ln w="254000">
              <a:solidFill>
                <a:srgbClr val="223C86"/>
              </a:solidFill>
              <a:prstDash val="solid"/>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B9CF63EB-481E-959A-DD76-B352BCCD87C9}"/>
                </a:ext>
              </a:extLst>
            </p:cNvPr>
            <p:cNvCxnSpPr>
              <a:cxnSpLocks/>
            </p:cNvCxnSpPr>
            <p:nvPr/>
          </p:nvCxnSpPr>
          <p:spPr>
            <a:xfrm>
              <a:off x="-119865" y="1819886"/>
              <a:ext cx="8046720" cy="0"/>
            </a:xfrm>
            <a:prstGeom prst="line">
              <a:avLst/>
            </a:prstGeom>
            <a:ln w="76200">
              <a:solidFill>
                <a:srgbClr val="FFED00"/>
              </a:solidFill>
              <a:prstDash val="solid"/>
            </a:ln>
          </p:spPr>
          <p:style>
            <a:lnRef idx="1">
              <a:schemeClr val="accent1"/>
            </a:lnRef>
            <a:fillRef idx="0">
              <a:schemeClr val="accent1"/>
            </a:fillRef>
            <a:effectRef idx="0">
              <a:schemeClr val="accent1"/>
            </a:effectRef>
            <a:fontRef idx="minor">
              <a:schemeClr val="tx1"/>
            </a:fontRef>
          </p:style>
        </p:cxnSp>
      </p:grpSp>
      <p:pic>
        <p:nvPicPr>
          <p:cNvPr id="7" name="Picture 6">
            <a:extLst>
              <a:ext uri="{FF2B5EF4-FFF2-40B4-BE49-F238E27FC236}">
                <a16:creationId xmlns:a16="http://schemas.microsoft.com/office/drawing/2014/main" id="{742AEBA7-4448-17DF-A008-A62466ADD66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8554429" y="296478"/>
            <a:ext cx="9428190" cy="969264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976984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F38651-84A3-6152-AAB2-EEBEE459EB3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D0595F9-F9D2-E514-1EBA-A89F1872D900}"/>
              </a:ext>
            </a:extLst>
          </p:cNvPr>
          <p:cNvSpPr txBox="1"/>
          <p:nvPr/>
        </p:nvSpPr>
        <p:spPr>
          <a:xfrm>
            <a:off x="925393" y="2225427"/>
            <a:ext cx="6450767" cy="4216539"/>
          </a:xfrm>
          <a:prstGeom prst="rect">
            <a:avLst/>
          </a:prstGeom>
          <a:noFill/>
        </p:spPr>
        <p:txBody>
          <a:bodyPr wrap="square" rtlCol="0">
            <a:spAutoFit/>
          </a:bodyPr>
          <a:lstStyle/>
          <a:p>
            <a:r>
              <a:rPr lang="en-US" sz="6000" b="1">
                <a:solidFill>
                  <a:schemeClr val="bg1"/>
                </a:solidFill>
                <a:latin typeface="Open Sans" panose="020B0606030504020204" pitchFamily="34" charset="0"/>
                <a:ea typeface="Open Sans" panose="020B0606030504020204" pitchFamily="34" charset="0"/>
                <a:cs typeface="Open Sans" panose="020B0606030504020204" pitchFamily="34" charset="0"/>
              </a:rPr>
              <a:t>Fire Truck Turning Path</a:t>
            </a:r>
          </a:p>
          <a:p>
            <a:endParaRPr lang="en-US" sz="600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4800">
                <a:solidFill>
                  <a:schemeClr val="bg1"/>
                </a:solidFill>
                <a:latin typeface="Open Sans" panose="020B0606030504020204" pitchFamily="34" charset="0"/>
                <a:ea typeface="Open Sans" panose="020B0606030504020204" pitchFamily="34" charset="0"/>
                <a:cs typeface="Open Sans" panose="020B0606030504020204" pitchFamily="34" charset="0"/>
              </a:rPr>
              <a:t>40 feet long</a:t>
            </a:r>
            <a:endParaRPr lang="en-US" sz="4800">
              <a:solidFill>
                <a:schemeClr val="bg1"/>
              </a:solidFill>
            </a:endParaRPr>
          </a:p>
          <a:p>
            <a:endParaRPr lang="en-US" sz="4000">
              <a:solidFill>
                <a:schemeClr val="bg1"/>
              </a:solidFill>
            </a:endParaRPr>
          </a:p>
        </p:txBody>
      </p:sp>
      <p:grpSp>
        <p:nvGrpSpPr>
          <p:cNvPr id="4" name="Group 3">
            <a:extLst>
              <a:ext uri="{FF2B5EF4-FFF2-40B4-BE49-F238E27FC236}">
                <a16:creationId xmlns:a16="http://schemas.microsoft.com/office/drawing/2014/main" id="{F7AB229F-1E12-6918-B282-6EE73FBE2831}"/>
              </a:ext>
            </a:extLst>
          </p:cNvPr>
          <p:cNvGrpSpPr/>
          <p:nvPr/>
        </p:nvGrpSpPr>
        <p:grpSpPr>
          <a:xfrm>
            <a:off x="-119865" y="4456406"/>
            <a:ext cx="8046720" cy="0"/>
            <a:chOff x="-119865" y="1819886"/>
            <a:chExt cx="8046720" cy="0"/>
          </a:xfrm>
        </p:grpSpPr>
        <p:cxnSp>
          <p:nvCxnSpPr>
            <p:cNvPr id="5" name="Straight Connector 4">
              <a:extLst>
                <a:ext uri="{FF2B5EF4-FFF2-40B4-BE49-F238E27FC236}">
                  <a16:creationId xmlns:a16="http://schemas.microsoft.com/office/drawing/2014/main" id="{214CA3DC-510F-03BA-CB19-F8028B33ED05}"/>
                </a:ext>
              </a:extLst>
            </p:cNvPr>
            <p:cNvCxnSpPr>
              <a:cxnSpLocks/>
            </p:cNvCxnSpPr>
            <p:nvPr/>
          </p:nvCxnSpPr>
          <p:spPr>
            <a:xfrm>
              <a:off x="-119865" y="1819886"/>
              <a:ext cx="8046720" cy="0"/>
            </a:xfrm>
            <a:prstGeom prst="line">
              <a:avLst/>
            </a:prstGeom>
            <a:ln w="254000">
              <a:solidFill>
                <a:srgbClr val="223C86"/>
              </a:solidFill>
              <a:prstDash val="solid"/>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5F6F766C-AEFB-7E49-3295-48AB02C2D33C}"/>
                </a:ext>
              </a:extLst>
            </p:cNvPr>
            <p:cNvCxnSpPr>
              <a:cxnSpLocks/>
            </p:cNvCxnSpPr>
            <p:nvPr/>
          </p:nvCxnSpPr>
          <p:spPr>
            <a:xfrm>
              <a:off x="-119865" y="1819886"/>
              <a:ext cx="8046720" cy="0"/>
            </a:xfrm>
            <a:prstGeom prst="line">
              <a:avLst/>
            </a:prstGeom>
            <a:ln w="76200">
              <a:solidFill>
                <a:srgbClr val="FFED00"/>
              </a:solidFill>
              <a:prstDash val="solid"/>
            </a:ln>
          </p:spPr>
          <p:style>
            <a:lnRef idx="1">
              <a:schemeClr val="accent1"/>
            </a:lnRef>
            <a:fillRef idx="0">
              <a:schemeClr val="accent1"/>
            </a:fillRef>
            <a:effectRef idx="0">
              <a:schemeClr val="accent1"/>
            </a:effectRef>
            <a:fontRef idx="minor">
              <a:schemeClr val="tx1"/>
            </a:fontRef>
          </p:style>
        </p:cxnSp>
      </p:grpSp>
      <p:pic>
        <p:nvPicPr>
          <p:cNvPr id="7" name="Picture 6">
            <a:extLst>
              <a:ext uri="{FF2B5EF4-FFF2-40B4-BE49-F238E27FC236}">
                <a16:creationId xmlns:a16="http://schemas.microsoft.com/office/drawing/2014/main" id="{369E1654-683A-885A-02B6-41AAE2306DB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8552046" y="296478"/>
            <a:ext cx="9428190" cy="969264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980430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786D38-65CB-85F9-AE36-2E9BA1EC8DB5}"/>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78765CE8-E9F1-98B3-98FF-989047FF7034}"/>
              </a:ext>
            </a:extLst>
          </p:cNvPr>
          <p:cNvSpPr>
            <a:spLocks noGrp="1"/>
          </p:cNvSpPr>
          <p:nvPr>
            <p:ph type="body" sz="quarter" idx="10"/>
          </p:nvPr>
        </p:nvSpPr>
        <p:spPr/>
        <p:txBody>
          <a:bodyPr>
            <a:normAutofit/>
          </a:bodyPr>
          <a:lstStyle/>
          <a:p>
            <a:r>
              <a:rPr lang="en-US" sz="7200">
                <a:solidFill>
                  <a:schemeClr val="bg1"/>
                </a:solidFill>
                <a:latin typeface="Open Sans" panose="020B0606030504020204" pitchFamily="34" charset="0"/>
                <a:ea typeface="Open Sans" panose="020B0606030504020204" pitchFamily="34" charset="0"/>
                <a:cs typeface="Open Sans" panose="020B0606030504020204" pitchFamily="34" charset="0"/>
              </a:rPr>
              <a:t>Roadway Cross Section  </a:t>
            </a:r>
          </a:p>
        </p:txBody>
      </p:sp>
      <p:pic>
        <p:nvPicPr>
          <p:cNvPr id="3" name="Picture 2">
            <a:extLst>
              <a:ext uri="{FF2B5EF4-FFF2-40B4-BE49-F238E27FC236}">
                <a16:creationId xmlns:a16="http://schemas.microsoft.com/office/drawing/2014/main" id="{1037E97D-F6EC-0788-B51C-F0F00F1094C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360677" y="2945439"/>
            <a:ext cx="17566645" cy="4873117"/>
          </a:xfrm>
          <a:prstGeom prst="rect">
            <a:avLst/>
          </a:prstGeom>
          <a:ln>
            <a:noFill/>
          </a:ln>
          <a:effectLst>
            <a:outerShdw blurRad="292100" dist="139700" dir="2700000" algn="tl" rotWithShape="0">
              <a:srgbClr val="333333">
                <a:alpha val="65000"/>
              </a:srgbClr>
            </a:outerShdw>
          </a:effectLst>
        </p:spPr>
      </p:pic>
      <p:sp>
        <p:nvSpPr>
          <p:cNvPr id="4" name="TextBox 3">
            <a:extLst>
              <a:ext uri="{FF2B5EF4-FFF2-40B4-BE49-F238E27FC236}">
                <a16:creationId xmlns:a16="http://schemas.microsoft.com/office/drawing/2014/main" id="{90E1BA5B-63DE-E6B6-BF0C-EC3671B07CE8}"/>
              </a:ext>
            </a:extLst>
          </p:cNvPr>
          <p:cNvSpPr txBox="1"/>
          <p:nvPr/>
        </p:nvSpPr>
        <p:spPr>
          <a:xfrm>
            <a:off x="4534677" y="8140670"/>
            <a:ext cx="9218644" cy="830997"/>
          </a:xfrm>
          <a:prstGeom prst="rect">
            <a:avLst/>
          </a:prstGeom>
          <a:noFill/>
        </p:spPr>
        <p:txBody>
          <a:bodyPr wrap="square">
            <a:spAutoFit/>
          </a:bodyPr>
          <a:lstStyle/>
          <a:p>
            <a:pPr algn="ctr"/>
            <a:r>
              <a:rPr lang="en-US" sz="4800">
                <a:solidFill>
                  <a:schemeClr val="bg1"/>
                </a:solidFill>
                <a:latin typeface="Open Sans" panose="020B0606030504020204" pitchFamily="34" charset="0"/>
                <a:ea typeface="Open Sans" panose="020B0606030504020204" pitchFamily="34" charset="0"/>
                <a:cs typeface="Open Sans" panose="020B0606030504020204" pitchFamily="34" charset="0"/>
              </a:rPr>
              <a:t>Roundabout</a:t>
            </a:r>
          </a:p>
        </p:txBody>
      </p:sp>
    </p:spTree>
    <p:extLst>
      <p:ext uri="{BB962C8B-B14F-4D97-AF65-F5344CB8AC3E}">
        <p14:creationId xmlns:p14="http://schemas.microsoft.com/office/powerpoint/2010/main" val="1934516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2F671C-3C8F-0416-2ED1-D76B3E54BCE2}"/>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B44A9E96-4CB5-C289-3810-E53A6C449DFF}"/>
              </a:ext>
            </a:extLst>
          </p:cNvPr>
          <p:cNvSpPr>
            <a:spLocks noGrp="1"/>
          </p:cNvSpPr>
          <p:nvPr>
            <p:ph type="body" sz="quarter" idx="10"/>
          </p:nvPr>
        </p:nvSpPr>
        <p:spPr/>
        <p:txBody>
          <a:bodyPr>
            <a:normAutofit/>
          </a:bodyPr>
          <a:lstStyle/>
          <a:p>
            <a:r>
              <a:rPr lang="en-US" sz="7200">
                <a:solidFill>
                  <a:schemeClr val="bg1"/>
                </a:solidFill>
                <a:latin typeface="Open Sans" panose="020B0606030504020204" pitchFamily="34" charset="0"/>
                <a:ea typeface="Open Sans" panose="020B0606030504020204" pitchFamily="34" charset="0"/>
                <a:cs typeface="Open Sans" panose="020B0606030504020204" pitchFamily="34" charset="0"/>
              </a:rPr>
              <a:t>Roadway Cross Section  </a:t>
            </a:r>
          </a:p>
        </p:txBody>
      </p:sp>
      <p:pic>
        <p:nvPicPr>
          <p:cNvPr id="3" name="Picture 2">
            <a:extLst>
              <a:ext uri="{FF2B5EF4-FFF2-40B4-BE49-F238E27FC236}">
                <a16:creationId xmlns:a16="http://schemas.microsoft.com/office/drawing/2014/main" id="{78007566-8594-EA41-CDEC-127370BFD14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360677" y="2945439"/>
            <a:ext cx="17566645" cy="4873117"/>
          </a:xfrm>
          <a:prstGeom prst="rect">
            <a:avLst/>
          </a:prstGeom>
          <a:ln>
            <a:noFill/>
          </a:ln>
          <a:effectLst>
            <a:outerShdw blurRad="292100" dist="139700" dir="2700000" algn="tl" rotWithShape="0">
              <a:srgbClr val="333333">
                <a:alpha val="65000"/>
              </a:srgbClr>
            </a:outerShdw>
          </a:effectLst>
        </p:spPr>
      </p:pic>
      <p:sp>
        <p:nvSpPr>
          <p:cNvPr id="4" name="TextBox 3">
            <a:extLst>
              <a:ext uri="{FF2B5EF4-FFF2-40B4-BE49-F238E27FC236}">
                <a16:creationId xmlns:a16="http://schemas.microsoft.com/office/drawing/2014/main" id="{0183B4C2-1429-2CB3-6F62-A40838626BA5}"/>
              </a:ext>
            </a:extLst>
          </p:cNvPr>
          <p:cNvSpPr txBox="1"/>
          <p:nvPr/>
        </p:nvSpPr>
        <p:spPr>
          <a:xfrm>
            <a:off x="4534677" y="8140670"/>
            <a:ext cx="9218644" cy="830997"/>
          </a:xfrm>
          <a:prstGeom prst="rect">
            <a:avLst/>
          </a:prstGeom>
          <a:noFill/>
        </p:spPr>
        <p:txBody>
          <a:bodyPr wrap="square">
            <a:spAutoFit/>
          </a:bodyPr>
          <a:lstStyle/>
          <a:p>
            <a:pPr algn="ctr"/>
            <a:r>
              <a:rPr lang="en-US" sz="4800">
                <a:solidFill>
                  <a:schemeClr val="bg1"/>
                </a:solidFill>
                <a:latin typeface="Open Sans" panose="020B0606030504020204" pitchFamily="34" charset="0"/>
                <a:ea typeface="Open Sans" panose="020B0606030504020204" pitchFamily="34" charset="0"/>
                <a:cs typeface="Open Sans" panose="020B0606030504020204" pitchFamily="34" charset="0"/>
              </a:rPr>
              <a:t>N. C.R. 200 W. Restriping</a:t>
            </a:r>
          </a:p>
        </p:txBody>
      </p:sp>
    </p:spTree>
    <p:extLst>
      <p:ext uri="{BB962C8B-B14F-4D97-AF65-F5344CB8AC3E}">
        <p14:creationId xmlns:p14="http://schemas.microsoft.com/office/powerpoint/2010/main" val="6123921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609902-0E33-265C-35B2-AC98A1077249}"/>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B20BA692-0151-2F87-4783-ADB845EF75FF}"/>
              </a:ext>
            </a:extLst>
          </p:cNvPr>
          <p:cNvSpPr>
            <a:spLocks noGrp="1"/>
          </p:cNvSpPr>
          <p:nvPr>
            <p:ph type="body" sz="quarter" idx="10"/>
          </p:nvPr>
        </p:nvSpPr>
        <p:spPr/>
        <p:txBody>
          <a:bodyPr>
            <a:normAutofit/>
          </a:bodyPr>
          <a:lstStyle/>
          <a:p>
            <a:r>
              <a:rPr lang="en-US" sz="7200">
                <a:solidFill>
                  <a:schemeClr val="bg1"/>
                </a:solidFill>
                <a:latin typeface="Open Sans" panose="020B0606030504020204" pitchFamily="34" charset="0"/>
                <a:ea typeface="Open Sans" panose="020B0606030504020204" pitchFamily="34" charset="0"/>
                <a:cs typeface="Open Sans" panose="020B0606030504020204" pitchFamily="34" charset="0"/>
              </a:rPr>
              <a:t>Proposed Project Schedule </a:t>
            </a:r>
          </a:p>
        </p:txBody>
      </p:sp>
      <p:pic>
        <p:nvPicPr>
          <p:cNvPr id="3" name="Picture 2">
            <a:extLst>
              <a:ext uri="{FF2B5EF4-FFF2-40B4-BE49-F238E27FC236}">
                <a16:creationId xmlns:a16="http://schemas.microsoft.com/office/drawing/2014/main" id="{286247E0-613F-EE7A-6521-C500637173E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351318" y="986615"/>
            <a:ext cx="13573434" cy="959660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256962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8824BD-C5FF-0D91-8A5E-FCB5F40CAE0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809636C-6C2B-90DA-D461-8CD6CE6AE5F3}"/>
              </a:ext>
            </a:extLst>
          </p:cNvPr>
          <p:cNvSpPr txBox="1"/>
          <p:nvPr/>
        </p:nvSpPr>
        <p:spPr>
          <a:xfrm>
            <a:off x="3619500" y="2103373"/>
            <a:ext cx="9429750" cy="5219249"/>
          </a:xfrm>
          <a:prstGeom prst="rect">
            <a:avLst/>
          </a:prstGeom>
          <a:noFill/>
        </p:spPr>
        <p:txBody>
          <a:bodyPr wrap="square" lIns="91440" tIns="45720" rIns="91440" bIns="45720" anchor="t">
            <a:spAutoFit/>
          </a:bodyPr>
          <a:lstStyle/>
          <a:p>
            <a:pPr eaLnBrk="0" fontAlgn="base" hangingPunct="0">
              <a:spcBef>
                <a:spcPts val="600"/>
              </a:spcBef>
              <a:spcAft>
                <a:spcPct val="0"/>
              </a:spcAft>
              <a:buClr>
                <a:prstClr val="black"/>
              </a:buClr>
              <a:buFont typeface="Arial" panose="020B0604020202020204" pitchFamily="34" charset="0"/>
              <a:buNone/>
              <a:defRPr/>
            </a:pPr>
            <a:r>
              <a:rPr lang="en-US" altLang="en-US" sz="3200">
                <a:solidFill>
                  <a:schemeClr val="bg1"/>
                </a:solidFill>
                <a:latin typeface="Open Sans"/>
                <a:ea typeface="Open Sans"/>
                <a:cs typeface="Open Sans"/>
              </a:rPr>
              <a:t>Written Comments</a:t>
            </a:r>
          </a:p>
          <a:p>
            <a:pPr eaLnBrk="0" fontAlgn="base" hangingPunct="0">
              <a:spcBef>
                <a:spcPts val="600"/>
              </a:spcBef>
              <a:spcAft>
                <a:spcPct val="0"/>
              </a:spcAft>
              <a:buClr>
                <a:prstClr val="black"/>
              </a:buClr>
              <a:buFont typeface="Arial" panose="020B0604020202020204" pitchFamily="34" charset="0"/>
              <a:buNone/>
              <a:defRPr/>
            </a:pPr>
            <a:r>
              <a:rPr lang="en-US" altLang="en-US" sz="2400">
                <a:solidFill>
                  <a:schemeClr val="bg1"/>
                </a:solidFill>
                <a:latin typeface="Open Sans"/>
                <a:ea typeface="Open Sans"/>
                <a:cs typeface="Open Sans"/>
              </a:rPr>
              <a:t>By Email        </a:t>
            </a:r>
            <a:r>
              <a:rPr lang="en-US" altLang="en-US" sz="2000">
                <a:solidFill>
                  <a:schemeClr val="bg1"/>
                </a:solidFill>
                <a:latin typeface="Open Sans"/>
                <a:ea typeface="Open Sans"/>
                <a:cs typeface="Open Sans"/>
              </a:rPr>
              <a:t>Sam.smith@lochgroup.com</a:t>
            </a:r>
          </a:p>
          <a:p>
            <a:pPr eaLnBrk="0" fontAlgn="base" hangingPunct="0">
              <a:spcBef>
                <a:spcPts val="600"/>
              </a:spcBef>
              <a:spcAft>
                <a:spcPct val="0"/>
              </a:spcAft>
              <a:buClr>
                <a:prstClr val="black"/>
              </a:buClr>
              <a:buFont typeface="Arial" panose="020B0604020202020204" pitchFamily="34" charset="0"/>
              <a:buNone/>
              <a:defRPr/>
            </a:pPr>
            <a:r>
              <a:rPr lang="en-US" altLang="en-US" sz="2400">
                <a:solidFill>
                  <a:schemeClr val="bg1"/>
                </a:solidFill>
                <a:latin typeface="Open Sans"/>
                <a:ea typeface="Open Sans"/>
                <a:cs typeface="Open Sans"/>
              </a:rPr>
              <a:t>By Mail     	</a:t>
            </a:r>
            <a:r>
              <a:rPr lang="en-US" altLang="en-US" sz="2000">
                <a:solidFill>
                  <a:schemeClr val="bg1"/>
                </a:solidFill>
                <a:latin typeface="Open Sans"/>
                <a:ea typeface="Open Sans"/>
                <a:cs typeface="Open Sans"/>
              </a:rPr>
              <a:t>Sam Smith, 3502 </a:t>
            </a:r>
            <a:r>
              <a:rPr lang="en-US" altLang="en-US" sz="2000" err="1">
                <a:solidFill>
                  <a:schemeClr val="bg1"/>
                </a:solidFill>
                <a:latin typeface="Open Sans"/>
                <a:ea typeface="Open Sans"/>
                <a:cs typeface="Open Sans"/>
              </a:rPr>
              <a:t>Woodview</a:t>
            </a:r>
            <a:r>
              <a:rPr lang="en-US" altLang="en-US" sz="2000">
                <a:solidFill>
                  <a:schemeClr val="bg1"/>
                </a:solidFill>
                <a:latin typeface="Open Sans"/>
                <a:ea typeface="Open Sans"/>
                <a:cs typeface="Open Sans"/>
              </a:rPr>
              <a:t> Trace, 		              			Suite 150, Indianapolis, IN 46268</a:t>
            </a:r>
          </a:p>
          <a:p>
            <a:pPr eaLnBrk="0" fontAlgn="base" hangingPunct="0">
              <a:spcBef>
                <a:spcPts val="600"/>
              </a:spcBef>
              <a:spcAft>
                <a:spcPct val="0"/>
              </a:spcAft>
              <a:buClr>
                <a:prstClr val="black"/>
              </a:buClr>
              <a:buFont typeface="Arial" panose="020B0604020202020204" pitchFamily="34" charset="0"/>
              <a:buNone/>
              <a:defRPr/>
            </a:pPr>
            <a:r>
              <a:rPr lang="en-US" altLang="en-US" sz="2400">
                <a:solidFill>
                  <a:schemeClr val="bg1"/>
                </a:solidFill>
                <a:latin typeface="Open Sans"/>
                <a:ea typeface="Open Sans"/>
                <a:cs typeface="Open Sans"/>
              </a:rPr>
              <a:t>Website 	</a:t>
            </a:r>
            <a:r>
              <a:rPr lang="en-US" altLang="en-US" sz="2000">
                <a:solidFill>
                  <a:schemeClr val="bg1"/>
                </a:solidFill>
                <a:latin typeface="Open Sans"/>
                <a:ea typeface="Open Sans"/>
                <a:cs typeface="Open Sans"/>
              </a:rPr>
              <a:t>eastcentral.indot.in.gov    </a:t>
            </a:r>
          </a:p>
          <a:p>
            <a:pPr eaLnBrk="0" fontAlgn="base" hangingPunct="0">
              <a:spcBef>
                <a:spcPts val="600"/>
              </a:spcBef>
              <a:spcAft>
                <a:spcPct val="0"/>
              </a:spcAft>
              <a:buClr>
                <a:prstClr val="black"/>
              </a:buClr>
              <a:buFont typeface="Arial" panose="020B0604020202020204" pitchFamily="34" charset="0"/>
              <a:buNone/>
              <a:defRPr/>
            </a:pPr>
            <a:endParaRPr lang="en-US" altLang="en-US" sz="200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eaLnBrk="0" fontAlgn="base" hangingPunct="0">
              <a:spcBef>
                <a:spcPts val="600"/>
              </a:spcBef>
              <a:spcAft>
                <a:spcPct val="0"/>
              </a:spcAft>
              <a:buClr>
                <a:prstClr val="black"/>
              </a:buClr>
              <a:buFont typeface="Arial" panose="020B0604020202020204" pitchFamily="34" charset="0"/>
              <a:buNone/>
              <a:defRPr/>
            </a:pPr>
            <a:endParaRPr lang="en-US" altLang="en-US" sz="200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eaLnBrk="0" fontAlgn="base" hangingPunct="0">
              <a:spcBef>
                <a:spcPts val="600"/>
              </a:spcBef>
              <a:spcAft>
                <a:spcPct val="0"/>
              </a:spcAft>
              <a:buClr>
                <a:prstClr val="black"/>
              </a:buClr>
              <a:buFont typeface="Arial" panose="020B0604020202020204" pitchFamily="34" charset="0"/>
              <a:buNone/>
              <a:defRPr/>
            </a:pPr>
            <a:r>
              <a:rPr lang="en-US" altLang="en-US">
                <a:solidFill>
                  <a:schemeClr val="bg1"/>
                </a:solidFill>
                <a:latin typeface="Open Sans"/>
                <a:ea typeface="Open Sans"/>
                <a:cs typeface="Open Sans"/>
              </a:rPr>
              <a:t>           </a:t>
            </a:r>
          </a:p>
          <a:p>
            <a:pPr eaLnBrk="0" fontAlgn="base" hangingPunct="0">
              <a:spcBef>
                <a:spcPts val="600"/>
              </a:spcBef>
              <a:spcAft>
                <a:spcPct val="0"/>
              </a:spcAft>
              <a:buClr>
                <a:prstClr val="black"/>
              </a:buClr>
              <a:buFont typeface="Arial" panose="020B0604020202020204" pitchFamily="34" charset="0"/>
              <a:buNone/>
              <a:defRPr/>
            </a:pPr>
            <a:r>
              <a:rPr lang="en-US" altLang="en-US" sz="3200">
                <a:solidFill>
                  <a:schemeClr val="bg1"/>
                </a:solidFill>
                <a:latin typeface="Open Sans"/>
                <a:ea typeface="Open Sans"/>
                <a:cs typeface="Open Sans"/>
              </a:rPr>
              <a:t>Voice Recorded Message</a:t>
            </a:r>
          </a:p>
          <a:p>
            <a:pPr eaLnBrk="0" fontAlgn="base" hangingPunct="0">
              <a:lnSpc>
                <a:spcPct val="120000"/>
              </a:lnSpc>
              <a:spcAft>
                <a:spcPct val="0"/>
              </a:spcAft>
              <a:buClr>
                <a:prstClr val="black"/>
              </a:buClr>
              <a:buFont typeface="Arial" panose="020B0604020202020204" pitchFamily="34" charset="0"/>
              <a:buNone/>
              <a:defRPr/>
            </a:pPr>
            <a:r>
              <a:rPr lang="en-US" altLang="en-US" sz="2400">
                <a:solidFill>
                  <a:schemeClr val="bg1"/>
                </a:solidFill>
                <a:latin typeface="Open Sans"/>
                <a:ea typeface="Open Sans"/>
                <a:cs typeface="Open Sans"/>
              </a:rPr>
              <a:t>INDOT Customer Service </a:t>
            </a:r>
            <a:r>
              <a:rPr lang="en-US" sz="2000">
                <a:solidFill>
                  <a:schemeClr val="bg1"/>
                </a:solidFill>
                <a:latin typeface="Open Sans"/>
                <a:ea typeface="Open Sans"/>
                <a:cs typeface="Open Sans"/>
              </a:rPr>
              <a:t>(855) 463-6848</a:t>
            </a:r>
          </a:p>
          <a:p>
            <a:pPr eaLnBrk="0" fontAlgn="base" hangingPunct="0">
              <a:lnSpc>
                <a:spcPct val="120000"/>
              </a:lnSpc>
              <a:spcAft>
                <a:spcPct val="0"/>
              </a:spcAft>
              <a:buClr>
                <a:prstClr val="black"/>
              </a:buClr>
              <a:buFont typeface="Arial" panose="020B0604020202020204" pitchFamily="34" charset="0"/>
              <a:buNone/>
              <a:defRPr/>
            </a:pPr>
            <a:endParaRPr lang="en-US" sz="200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eaLnBrk="0" fontAlgn="base" hangingPunct="0">
              <a:lnSpc>
                <a:spcPct val="120000"/>
              </a:lnSpc>
              <a:spcAft>
                <a:spcPct val="0"/>
              </a:spcAft>
              <a:buClr>
                <a:prstClr val="black"/>
              </a:buClr>
              <a:defRPr/>
            </a:pPr>
            <a:endParaRPr lang="en-US" sz="2800" b="1">
              <a:solidFill>
                <a:schemeClr val="bg1"/>
              </a:solidFill>
              <a:ea typeface="Open Sans" panose="020B0606030504020204" pitchFamily="34" charset="0"/>
              <a:cs typeface="Open Sans" panose="020B0606030504020204" pitchFamily="34" charset="0"/>
            </a:endParaRPr>
          </a:p>
        </p:txBody>
      </p:sp>
      <p:pic>
        <p:nvPicPr>
          <p:cNvPr id="4" name="Graphic 3" descr="Clipboard with solid fill">
            <a:extLst>
              <a:ext uri="{FF2B5EF4-FFF2-40B4-BE49-F238E27FC236}">
                <a16:creationId xmlns:a16="http://schemas.microsoft.com/office/drawing/2014/main" id="{E88FEFB8-BFC8-E6D7-F3AE-DBB7E64DBD3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76300" y="1981200"/>
            <a:ext cx="1866900" cy="1866900"/>
          </a:xfrm>
          <a:prstGeom prst="rect">
            <a:avLst/>
          </a:prstGeom>
        </p:spPr>
      </p:pic>
      <p:pic>
        <p:nvPicPr>
          <p:cNvPr id="6" name="Graphic 5" descr="Speaker phone with solid fill">
            <a:extLst>
              <a:ext uri="{FF2B5EF4-FFF2-40B4-BE49-F238E27FC236}">
                <a16:creationId xmlns:a16="http://schemas.microsoft.com/office/drawing/2014/main" id="{6B516FE2-1900-4CEA-745E-42B368FD6DA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28700" y="5233699"/>
            <a:ext cx="1562100" cy="1562100"/>
          </a:xfrm>
          <a:prstGeom prst="rect">
            <a:avLst/>
          </a:prstGeom>
        </p:spPr>
      </p:pic>
      <p:sp>
        <p:nvSpPr>
          <p:cNvPr id="7" name="TextBox 6">
            <a:extLst>
              <a:ext uri="{FF2B5EF4-FFF2-40B4-BE49-F238E27FC236}">
                <a16:creationId xmlns:a16="http://schemas.microsoft.com/office/drawing/2014/main" id="{121BE07E-BB8D-8DAB-BB23-EDC0D979AD47}"/>
              </a:ext>
            </a:extLst>
          </p:cNvPr>
          <p:cNvSpPr txBox="1"/>
          <p:nvPr/>
        </p:nvSpPr>
        <p:spPr>
          <a:xfrm>
            <a:off x="1028700" y="8135007"/>
            <a:ext cx="8320252" cy="918841"/>
          </a:xfrm>
          <a:prstGeom prst="rect">
            <a:avLst/>
          </a:prstGeom>
          <a:noFill/>
        </p:spPr>
        <p:txBody>
          <a:bodyPr wrap="square" rtlCol="0">
            <a:spAutoFit/>
          </a:bodyPr>
          <a:lstStyle/>
          <a:p>
            <a:pPr marL="0" marR="0" lvl="0" indent="0" algn="l" defTabSz="914400" rtl="0" eaLnBrk="0" fontAlgn="base" latinLnBrk="0" hangingPunct="0">
              <a:lnSpc>
                <a:spcPct val="120000"/>
              </a:lnSpc>
              <a:spcBef>
                <a:spcPts val="0"/>
              </a:spcBef>
              <a:spcAft>
                <a:spcPct val="0"/>
              </a:spcAft>
              <a:buClr>
                <a:prstClr val="black"/>
              </a:buClr>
              <a:buSzTx/>
              <a:buFontTx/>
              <a:buNone/>
              <a:tabLst/>
              <a:defRPr/>
            </a:pPr>
            <a:r>
              <a:rPr kumimoji="0" lang="en-US" sz="4800" b="1" i="0" u="none" strike="noStrike" kern="1200" cap="none" spc="0" normalizeH="0" baseline="0" noProof="0">
                <a:ln>
                  <a:noFill/>
                </a:ln>
                <a:solidFill>
                  <a:prstClr val="white"/>
                </a:solidFill>
                <a:effectLst/>
                <a:uLnTx/>
                <a:uFillTx/>
                <a:latin typeface="Calibri"/>
                <a:ea typeface="Open Sans"/>
                <a:cs typeface="Open Sans"/>
              </a:rPr>
              <a:t>Comments are due October 8</a:t>
            </a:r>
            <a:endParaRPr kumimoji="0" lang="en-US" sz="20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cxnSp>
        <p:nvCxnSpPr>
          <p:cNvPr id="2" name="Straight Connector 1">
            <a:extLst>
              <a:ext uri="{FF2B5EF4-FFF2-40B4-BE49-F238E27FC236}">
                <a16:creationId xmlns:a16="http://schemas.microsoft.com/office/drawing/2014/main" id="{D067A2E1-4EB0-0912-AD1B-720CBA6522A4}"/>
              </a:ext>
            </a:extLst>
          </p:cNvPr>
          <p:cNvCxnSpPr>
            <a:cxnSpLocks/>
          </p:cNvCxnSpPr>
          <p:nvPr/>
        </p:nvCxnSpPr>
        <p:spPr>
          <a:xfrm>
            <a:off x="169695" y="7458686"/>
            <a:ext cx="6172200" cy="0"/>
          </a:xfrm>
          <a:prstGeom prst="line">
            <a:avLst/>
          </a:prstGeom>
          <a:ln w="76200">
            <a:solidFill>
              <a:srgbClr val="FFED00"/>
            </a:solidFill>
            <a:prstDash val="solid"/>
          </a:ln>
        </p:spPr>
        <p:style>
          <a:lnRef idx="1">
            <a:schemeClr val="accent1"/>
          </a:lnRef>
          <a:fillRef idx="0">
            <a:schemeClr val="accent1"/>
          </a:fillRef>
          <a:effectRef idx="0">
            <a:schemeClr val="accent1"/>
          </a:effectRef>
          <a:fontRef idx="minor">
            <a:schemeClr val="tx1"/>
          </a:fontRef>
        </p:style>
      </p:cxnSp>
      <p:sp>
        <p:nvSpPr>
          <p:cNvPr id="11" name="Text Placeholder 4">
            <a:extLst>
              <a:ext uri="{FF2B5EF4-FFF2-40B4-BE49-F238E27FC236}">
                <a16:creationId xmlns:a16="http://schemas.microsoft.com/office/drawing/2014/main" id="{C115579B-76EA-5ECD-9FEB-86669B7DD1AA}"/>
              </a:ext>
            </a:extLst>
          </p:cNvPr>
          <p:cNvSpPr txBox="1">
            <a:spLocks/>
          </p:cNvSpPr>
          <p:nvPr/>
        </p:nvSpPr>
        <p:spPr>
          <a:xfrm>
            <a:off x="914399" y="582287"/>
            <a:ext cx="15620571" cy="1524000"/>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7200" b="1">
                <a:solidFill>
                  <a:schemeClr val="bg1"/>
                </a:solidFill>
                <a:latin typeface="Open Sans" panose="020B0606030504020204" pitchFamily="34" charset="0"/>
                <a:ea typeface="Open Sans" panose="020B0606030504020204" pitchFamily="34" charset="0"/>
                <a:cs typeface="Open Sans" panose="020B0606030504020204" pitchFamily="34" charset="0"/>
              </a:rPr>
              <a:t>Thank You</a:t>
            </a:r>
          </a:p>
        </p:txBody>
      </p:sp>
    </p:spTree>
    <p:extLst>
      <p:ext uri="{BB962C8B-B14F-4D97-AF65-F5344CB8AC3E}">
        <p14:creationId xmlns:p14="http://schemas.microsoft.com/office/powerpoint/2010/main" val="40093208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INDOT Presentation Option 2 TEMPLATE" id="{3FE47ADA-D509-4BFB-8C7E-7AA0D8357256}" vid="{665381CD-9BD5-4BAB-BDC8-5C540CF32828}"/>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owerpoint_x003f_ xmlns="dc9c2c80-8d8a-455f-8aef-1aeb4cfdf8ff">false</powerpoint_x003f_>
    <lcf76f155ced4ddcb4097134ff3c332f xmlns="dc9c2c80-8d8a-455f-8aef-1aeb4cfdf8ff">
      <Terms xmlns="http://schemas.microsoft.com/office/infopath/2007/PartnerControls"/>
    </lcf76f155ced4ddcb4097134ff3c332f>
    <TaxCatchAll xmlns="a00171ac-d508-439b-b0ef-9257df99897a"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FE2E5712EF3764989B33331FEBA30B7" ma:contentTypeVersion="18" ma:contentTypeDescription="Create a new document." ma:contentTypeScope="" ma:versionID="e4807426b262e9cf6162c4ecb0ce6d5d">
  <xsd:schema xmlns:xsd="http://www.w3.org/2001/XMLSchema" xmlns:xs="http://www.w3.org/2001/XMLSchema" xmlns:p="http://schemas.microsoft.com/office/2006/metadata/properties" xmlns:ns2="dc9c2c80-8d8a-455f-8aef-1aeb4cfdf8ff" xmlns:ns3="a00171ac-d508-439b-b0ef-9257df99897a" targetNamespace="http://schemas.microsoft.com/office/2006/metadata/properties" ma:root="true" ma:fieldsID="b056d7537d0f8809c889a1df13587570" ns2:_="" ns3:_="">
    <xsd:import namespace="dc9c2c80-8d8a-455f-8aef-1aeb4cfdf8ff"/>
    <xsd:import namespace="a00171ac-d508-439b-b0ef-9257df99897a"/>
    <xsd:element name="properties">
      <xsd:complexType>
        <xsd:sequence>
          <xsd:element name="documentManagement">
            <xsd:complexType>
              <xsd:all>
                <xsd:element ref="ns2:powerpoint_x003f_" minOccurs="0"/>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ObjectDetectorVersion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c9c2c80-8d8a-455f-8aef-1aeb4cfdf8ff" elementFormDefault="qualified">
    <xsd:import namespace="http://schemas.microsoft.com/office/2006/documentManagement/types"/>
    <xsd:import namespace="http://schemas.microsoft.com/office/infopath/2007/PartnerControls"/>
    <xsd:element name="powerpoint_x003f_" ma:index="5" nillable="true" ma:displayName="powerpoint?" ma:default="0" ma:internalName="powerpoint_x003f_" ma:readOnly="false">
      <xsd:simpleType>
        <xsd:restriction base="dms:Boolean"/>
      </xsd:simpleType>
    </xsd:element>
    <xsd:element name="lcf76f155ced4ddcb4097134ff3c332f" ma:index="10" nillable="true" ma:taxonomy="true" ma:internalName="lcf76f155ced4ddcb4097134ff3c332f" ma:taxonomyFieldName="MediaServiceImageTags" ma:displayName="Image Tags" ma:readOnly="false" ma:fieldId="{5cf76f15-5ced-4ddc-b409-7134ff3c332f}" ma:taxonomyMulti="true" ma:sspId="a2675d46-00a0-495e-b90c-e7abf5d36b7d" ma:termSetId="09814cd3-568e-fe90-9814-8d621ff8fb84" ma:anchorId="fba54fb3-c3e1-fe81-a776-ca4b69148c4d" ma:open="true" ma:isKeyword="false">
      <xsd:complexType>
        <xsd:sequence>
          <xsd:element ref="pc:Terms" minOccurs="0" maxOccurs="1"/>
        </xsd:sequence>
      </xsd:complex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00171ac-d508-439b-b0ef-9257df99897a" elementFormDefault="qualified">
    <xsd:import namespace="http://schemas.microsoft.com/office/2006/documentManagement/types"/>
    <xsd:import namespace="http://schemas.microsoft.com/office/infopath/2007/PartnerControls"/>
    <xsd:element name="TaxCatchAll" ma:index="11" nillable="true" ma:displayName="Taxonomy Catch All Column" ma:hidden="true" ma:list="{0be1e8d2-2927-4ee3-9ae0-4b5b62626a80}" ma:internalName="TaxCatchAll" ma:showField="CatchAllData" ma:web="a00171ac-d508-439b-b0ef-9257df99897a">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6"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86E5B78-AA87-4005-BF61-67B611CAFDE2}">
  <ds:schemaRefs>
    <ds:schemaRef ds:uri="a00171ac-d508-439b-b0ef-9257df99897a"/>
    <ds:schemaRef ds:uri="dc9c2c80-8d8a-455f-8aef-1aeb4cfdf8f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3B836263-A3A6-4EF7-86C1-BD4C131F62A3}">
  <ds:schemaRefs>
    <ds:schemaRef ds:uri="http://schemas.microsoft.com/sharepoint/v3/contenttype/forms"/>
  </ds:schemaRefs>
</ds:datastoreItem>
</file>

<file path=customXml/itemProps3.xml><?xml version="1.0" encoding="utf-8"?>
<ds:datastoreItem xmlns:ds="http://schemas.openxmlformats.org/officeDocument/2006/customXml" ds:itemID="{7FF04A89-47BD-4490-959A-855531CBB464}">
  <ds:schemaRefs>
    <ds:schemaRef ds:uri="a00171ac-d508-439b-b0ef-9257df99897a"/>
    <ds:schemaRef ds:uri="dc9c2c80-8d8a-455f-8aef-1aeb4cfdf8f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INDOT Curve Template (1)</Template>
  <TotalTime>1</TotalTime>
  <Words>2971</Words>
  <Application>Microsoft Office PowerPoint</Application>
  <PresentationFormat>Custom</PresentationFormat>
  <Paragraphs>173</Paragraphs>
  <Slides>23</Slides>
  <Notes>23</Notes>
  <HiddenSlides>0</HiddenSlides>
  <MMClips>0</MMClips>
  <ScaleCrop>false</ScaleCrop>
  <HeadingPairs>
    <vt:vector size="4" baseType="variant">
      <vt:variant>
        <vt:lpstr>Theme</vt:lpstr>
      </vt:variant>
      <vt:variant>
        <vt:i4>2</vt:i4>
      </vt:variant>
      <vt:variant>
        <vt:lpstr>Slide Titles</vt:lpstr>
      </vt:variant>
      <vt:variant>
        <vt:i4>23</vt:i4>
      </vt:variant>
    </vt:vector>
  </HeadingPairs>
  <TitlesOfParts>
    <vt:vector size="25" baseType="lpstr">
      <vt:lpstr>Office Theme</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Lochmueller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Sam Smith</dc:creator>
  <cp:lastModifiedBy>Nicole Minton</cp:lastModifiedBy>
  <cp:revision>7</cp:revision>
  <dcterms:created xsi:type="dcterms:W3CDTF">2026-01-06T17:41:36Z</dcterms:created>
  <dcterms:modified xsi:type="dcterms:W3CDTF">2026-09-24T17:14:22Z</dcterms:modified>
  <dc:identifier>DAGRyuXx5dw</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0x010100FFE2E5712EF3764989B33331FEBA30B7</vt:lpwstr>
  </property>
  <property fmtid="{D5CDD505-2E9C-101B-9397-08002B2CF9AE}" pid="3" name="MediaServiceImageTags">
    <vt:lpwstr/>
  </property>
</Properties>
</file>